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handoutMasterIdLst>
    <p:handoutMasterId r:id="rId5"/>
  </p:handoutMasterIdLst>
  <p:sldIdLst>
    <p:sldId id="256" r:id="rId3"/>
    <p:sldId id="261" r:id="rId4"/>
  </p:sldIdLst>
  <p:sldSz cx="7559675" cy="10691813"/>
  <p:notesSz cx="6794500" cy="9931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a:srgbClr val="2471B8"/>
    <a:srgbClr val="247188"/>
    <a:srgbClr val="49AD33"/>
    <a:srgbClr val="EA560D"/>
    <a:srgbClr val="4A4949"/>
    <a:srgbClr val="BF986E"/>
    <a:srgbClr val="B9306C"/>
    <a:srgbClr val="E6007E"/>
    <a:srgbClr val="685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471" autoAdjust="0"/>
    <p:restoredTop sz="94660"/>
  </p:normalViewPr>
  <p:slideViewPr>
    <p:cSldViewPr snapToGrid="0">
      <p:cViewPr varScale="1">
        <p:scale>
          <a:sx n="44" d="100"/>
          <a:sy n="44" d="100"/>
        </p:scale>
        <p:origin x="1908" y="78"/>
      </p:cViewPr>
      <p:guideLst>
        <p:guide orient="horz" pos="3367"/>
        <p:guide pos="2381"/>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4283" cy="49829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ACAB1453-F846-49E9-9D2B-4C5B4F050AE7}" type="datetimeFigureOut">
              <a:rPr lang="fr-FR" smtClean="0"/>
              <a:pPr/>
              <a:t>22/12/2022</a:t>
            </a:fld>
            <a:endParaRPr lang="fr-FR"/>
          </a:p>
        </p:txBody>
      </p:sp>
      <p:sp>
        <p:nvSpPr>
          <p:cNvPr id="4" name="Espace réservé du pied de page 3"/>
          <p:cNvSpPr>
            <a:spLocks noGrp="1"/>
          </p:cNvSpPr>
          <p:nvPr>
            <p:ph type="ftr" sz="quarter" idx="2"/>
          </p:nvPr>
        </p:nvSpPr>
        <p:spPr>
          <a:xfrm>
            <a:off x="1" y="9433108"/>
            <a:ext cx="2944283" cy="49829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8645" y="9433108"/>
            <a:ext cx="2944283" cy="498294"/>
          </a:xfrm>
          <a:prstGeom prst="rect">
            <a:avLst/>
          </a:prstGeom>
        </p:spPr>
        <p:txBody>
          <a:bodyPr vert="horz" lIns="91440" tIns="45720" rIns="91440" bIns="45720" rtlCol="0" anchor="b"/>
          <a:lstStyle>
            <a:lvl1pPr algn="r">
              <a:defRPr sz="1200"/>
            </a:lvl1pPr>
          </a:lstStyle>
          <a:p>
            <a:fld id="{8850AE15-ACA5-4E54-91E2-1D91D3823AFE}" type="slidenum">
              <a:rPr lang="fr-FR" smtClean="0"/>
              <a:pPr/>
              <a:t>‹N°›</a:t>
            </a:fld>
            <a:endParaRPr lang="fr-FR"/>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l="-534" t="21877" r="356" b="23431"/>
          <a:stretch/>
        </p:blipFill>
        <p:spPr>
          <a:xfrm>
            <a:off x="-49923" y="1124585"/>
            <a:ext cx="7539601" cy="3008630"/>
          </a:xfrm>
          <a:prstGeom prst="rect">
            <a:avLst/>
          </a:prstGeom>
        </p:spPr>
      </p:pic>
    </p:spTree>
    <p:extLst>
      <p:ext uri="{BB962C8B-B14F-4D97-AF65-F5344CB8AC3E}">
        <p14:creationId xmlns:p14="http://schemas.microsoft.com/office/powerpoint/2010/main" val="40892469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ND HAINAUT">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1427" y="9999416"/>
            <a:ext cx="1561573" cy="335582"/>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83483" y="9969949"/>
            <a:ext cx="1306463" cy="394516"/>
          </a:xfrm>
          <a:prstGeom prst="rect">
            <a:avLst/>
          </a:prstGeom>
        </p:spPr>
      </p:pic>
      <p:pic>
        <p:nvPicPr>
          <p:cNvPr id="1026" name="Picture 2" descr="Comment utilisez le logo QUALIOPI ? - Label Qualité Systèm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43475" y="9969949"/>
            <a:ext cx="1277469" cy="40763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Une image contenant texte&#10;&#10;Description générée automatiquement">
            <a:extLst>
              <a:ext uri="{FF2B5EF4-FFF2-40B4-BE49-F238E27FC236}">
                <a16:creationId xmlns:a16="http://schemas.microsoft.com/office/drawing/2014/main" id="{A74B4C71-79C7-5E43-A832-5EF9AFEFC6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43559" y="397082"/>
            <a:ext cx="1423534" cy="660927"/>
          </a:xfrm>
          <a:prstGeom prst="rect">
            <a:avLst/>
          </a:prstGeom>
        </p:spPr>
      </p:pic>
    </p:spTree>
    <p:extLst>
      <p:ext uri="{BB962C8B-B14F-4D97-AF65-F5344CB8AC3E}">
        <p14:creationId xmlns:p14="http://schemas.microsoft.com/office/powerpoint/2010/main" val="378542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ND ARTOIS">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1427" y="9999416"/>
            <a:ext cx="1561573" cy="335582"/>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83483" y="9969949"/>
            <a:ext cx="1306463" cy="394516"/>
          </a:xfrm>
          <a:prstGeom prst="rect">
            <a:avLst/>
          </a:prstGeom>
        </p:spPr>
      </p:pic>
      <p:pic>
        <p:nvPicPr>
          <p:cNvPr id="1026" name="Picture 2" descr="Comment utilisez le logo QUALIOPI ? - Label Qualité Systèm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43475" y="9969949"/>
            <a:ext cx="1277469" cy="407634"/>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8B3CEFB7-56B6-43EB-AA84-B2ACF4188659}"/>
              </a:ext>
            </a:extLst>
          </p:cNvPr>
          <p:cNvSpPr txBox="1"/>
          <p:nvPr userDrawn="1"/>
        </p:nvSpPr>
        <p:spPr>
          <a:xfrm>
            <a:off x="899563" y="6016262"/>
            <a:ext cx="6199095" cy="261610"/>
          </a:xfrm>
          <a:prstGeom prst="rect">
            <a:avLst/>
          </a:prstGeom>
          <a:noFill/>
        </p:spPr>
        <p:txBody>
          <a:bodyPr wrap="square" rtlCol="0">
            <a:spAutoFit/>
          </a:bodyPr>
          <a:lstStyle/>
          <a:p>
            <a:r>
              <a:rPr lang="fr-FR" sz="1100" dirty="0">
                <a:solidFill>
                  <a:srgbClr val="575756"/>
                </a:solidFill>
                <a:latin typeface="Montserrat SemiBold" panose="00000700000000000000" pitchFamily="2" charset="0"/>
              </a:rPr>
              <a:t> Le métier, les objectifs de la formation et les compétences visées </a:t>
            </a:r>
          </a:p>
        </p:txBody>
      </p:sp>
      <p:pic>
        <p:nvPicPr>
          <p:cNvPr id="16" name="Image 15">
            <a:extLst>
              <a:ext uri="{FF2B5EF4-FFF2-40B4-BE49-F238E27FC236}">
                <a16:creationId xmlns:a16="http://schemas.microsoft.com/office/drawing/2014/main" id="{445F4D5C-57A3-FF43-843B-82A575D1E08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543559" y="397082"/>
            <a:ext cx="1423534" cy="660926"/>
          </a:xfrm>
          <a:prstGeom prst="rect">
            <a:avLst/>
          </a:prstGeom>
        </p:spPr>
      </p:pic>
    </p:spTree>
    <p:extLst>
      <p:ext uri="{BB962C8B-B14F-4D97-AF65-F5344CB8AC3E}">
        <p14:creationId xmlns:p14="http://schemas.microsoft.com/office/powerpoint/2010/main" val="291193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LLE MÉTROPOL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1427" y="9999416"/>
            <a:ext cx="1561573" cy="335582"/>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83483" y="9969949"/>
            <a:ext cx="1306463" cy="394516"/>
          </a:xfrm>
          <a:prstGeom prst="rect">
            <a:avLst/>
          </a:prstGeom>
        </p:spPr>
      </p:pic>
      <p:pic>
        <p:nvPicPr>
          <p:cNvPr id="1026" name="Picture 2" descr="Comment utilisez le logo QUALIOPI ? - Label Qualité Systèm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43475" y="9969949"/>
            <a:ext cx="1277469" cy="407634"/>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C4D81DE0-DA33-0741-99C4-2F963D01BE9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543559" y="397082"/>
            <a:ext cx="1423534" cy="660926"/>
          </a:xfrm>
          <a:prstGeom prst="rect">
            <a:avLst/>
          </a:prstGeom>
        </p:spPr>
      </p:pic>
    </p:spTree>
    <p:extLst>
      <p:ext uri="{BB962C8B-B14F-4D97-AF65-F5344CB8AC3E}">
        <p14:creationId xmlns:p14="http://schemas.microsoft.com/office/powerpoint/2010/main" val="417537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ND LITTORAL">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3483" y="9969949"/>
            <a:ext cx="1306463" cy="394516"/>
          </a:xfrm>
          <a:prstGeom prst="rect">
            <a:avLst/>
          </a:prstGeom>
        </p:spPr>
      </p:pic>
      <p:pic>
        <p:nvPicPr>
          <p:cNvPr id="16" name="Image 15">
            <a:extLst>
              <a:ext uri="{FF2B5EF4-FFF2-40B4-BE49-F238E27FC236}">
                <a16:creationId xmlns:a16="http://schemas.microsoft.com/office/drawing/2014/main" id="{CA39C656-B8DA-9C4F-B55A-E8050B3B64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543559" y="397082"/>
            <a:ext cx="1423534" cy="660926"/>
          </a:xfrm>
          <a:prstGeom prst="rect">
            <a:avLst/>
          </a:prstGeom>
        </p:spPr>
      </p:pic>
    </p:spTree>
    <p:extLst>
      <p:ext uri="{BB962C8B-B14F-4D97-AF65-F5344CB8AC3E}">
        <p14:creationId xmlns:p14="http://schemas.microsoft.com/office/powerpoint/2010/main" val="1639709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SN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1427" y="9999416"/>
            <a:ext cx="1561573" cy="335582"/>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83483" y="9969949"/>
            <a:ext cx="1306463" cy="394516"/>
          </a:xfrm>
          <a:prstGeom prst="rect">
            <a:avLst/>
          </a:prstGeom>
        </p:spPr>
      </p:pic>
      <p:pic>
        <p:nvPicPr>
          <p:cNvPr id="1026" name="Picture 2" descr="Comment utilisez le logo QUALIOPI ? - Label Qualité Systèm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43475" y="9969949"/>
            <a:ext cx="1277469" cy="407634"/>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CA39C656-B8DA-9C4F-B55A-E8050B3B64A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543560" y="397082"/>
            <a:ext cx="1423532" cy="660926"/>
          </a:xfrm>
          <a:prstGeom prst="rect">
            <a:avLst/>
          </a:prstGeom>
        </p:spPr>
      </p:pic>
    </p:spTree>
    <p:extLst>
      <p:ext uri="{BB962C8B-B14F-4D97-AF65-F5344CB8AC3E}">
        <p14:creationId xmlns:p14="http://schemas.microsoft.com/office/powerpoint/2010/main" val="398124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IS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1427" y="9999416"/>
            <a:ext cx="1561573" cy="335582"/>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83483" y="9969949"/>
            <a:ext cx="1306463" cy="394516"/>
          </a:xfrm>
          <a:prstGeom prst="rect">
            <a:avLst/>
          </a:prstGeom>
        </p:spPr>
      </p:pic>
      <p:pic>
        <p:nvPicPr>
          <p:cNvPr id="1026" name="Picture 2" descr="Comment utilisez le logo QUALIOPI ? - Label Qualité Systèm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43475" y="9969949"/>
            <a:ext cx="1277469" cy="407634"/>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CA39C656-B8DA-9C4F-B55A-E8050B3B64A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543560" y="397082"/>
            <a:ext cx="1423532" cy="660926"/>
          </a:xfrm>
          <a:prstGeom prst="rect">
            <a:avLst/>
          </a:prstGeom>
        </p:spPr>
      </p:pic>
    </p:spTree>
    <p:extLst>
      <p:ext uri="{BB962C8B-B14F-4D97-AF65-F5344CB8AC3E}">
        <p14:creationId xmlns:p14="http://schemas.microsoft.com/office/powerpoint/2010/main" val="1433988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1427" y="9999416"/>
            <a:ext cx="1561573" cy="335582"/>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83483" y="9969949"/>
            <a:ext cx="1306463" cy="394516"/>
          </a:xfrm>
          <a:prstGeom prst="rect">
            <a:avLst/>
          </a:prstGeom>
        </p:spPr>
      </p:pic>
      <p:pic>
        <p:nvPicPr>
          <p:cNvPr id="1026" name="Picture 2" descr="Comment utilisez le logo QUALIOPI ? - Label Qualité Systèm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43475" y="9969949"/>
            <a:ext cx="1277469" cy="407634"/>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CA39C656-B8DA-9C4F-B55A-E8050B3B64A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543560" y="397082"/>
            <a:ext cx="1423532" cy="660926"/>
          </a:xfrm>
          <a:prstGeom prst="rect">
            <a:avLst/>
          </a:prstGeom>
        </p:spPr>
      </p:pic>
    </p:spTree>
    <p:extLst>
      <p:ext uri="{BB962C8B-B14F-4D97-AF65-F5344CB8AC3E}">
        <p14:creationId xmlns:p14="http://schemas.microsoft.com/office/powerpoint/2010/main" val="3923248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98" name="Rectangle 97"/>
          <p:cNvSpPr/>
          <p:nvPr userDrawn="1"/>
        </p:nvSpPr>
        <p:spPr>
          <a:xfrm>
            <a:off x="0" y="8687654"/>
            <a:ext cx="7559675" cy="2000785"/>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ZoneTexte 108"/>
          <p:cNvSpPr txBox="1"/>
          <p:nvPr userDrawn="1"/>
        </p:nvSpPr>
        <p:spPr>
          <a:xfrm>
            <a:off x="787160" y="548323"/>
            <a:ext cx="6199095" cy="261610"/>
          </a:xfrm>
          <a:prstGeom prst="rect">
            <a:avLst/>
          </a:prstGeom>
          <a:noFill/>
        </p:spPr>
        <p:txBody>
          <a:bodyPr wrap="square" rtlCol="0">
            <a:spAutoFit/>
          </a:bodyPr>
          <a:lstStyle/>
          <a:p>
            <a:r>
              <a:rPr lang="fr-FR" sz="1100" dirty="0">
                <a:solidFill>
                  <a:srgbClr val="575756"/>
                </a:solidFill>
                <a:latin typeface="Montserrat SemiBold" panose="00000700000000000000" pitchFamily="2" charset="0"/>
              </a:rPr>
              <a:t>Contenus</a:t>
            </a:r>
          </a:p>
        </p:txBody>
      </p:sp>
      <p:cxnSp>
        <p:nvCxnSpPr>
          <p:cNvPr id="110" name="Connecteur droit 109"/>
          <p:cNvCxnSpPr>
            <a:cxnSpLocks/>
          </p:cNvCxnSpPr>
          <p:nvPr userDrawn="1"/>
        </p:nvCxnSpPr>
        <p:spPr>
          <a:xfrm>
            <a:off x="4454013" y="2544555"/>
            <a:ext cx="0" cy="5429323"/>
          </a:xfrm>
          <a:prstGeom prst="line">
            <a:avLst/>
          </a:prstGeom>
          <a:ln w="12700">
            <a:solidFill>
              <a:srgbClr val="E30613"/>
            </a:solidFill>
            <a:prstDash val="sysDot"/>
          </a:ln>
        </p:spPr>
        <p:style>
          <a:lnRef idx="1">
            <a:schemeClr val="accent1"/>
          </a:lnRef>
          <a:fillRef idx="0">
            <a:schemeClr val="accent1"/>
          </a:fillRef>
          <a:effectRef idx="0">
            <a:schemeClr val="accent1"/>
          </a:effectRef>
          <a:fontRef idx="minor">
            <a:schemeClr val="tx1"/>
          </a:fontRef>
        </p:style>
      </p:cxnSp>
      <p:sp>
        <p:nvSpPr>
          <p:cNvPr id="99" name="Rectangle 98"/>
          <p:cNvSpPr/>
          <p:nvPr userDrawn="1"/>
        </p:nvSpPr>
        <p:spPr>
          <a:xfrm>
            <a:off x="663187" y="8342807"/>
            <a:ext cx="6498719" cy="475945"/>
          </a:xfrm>
          <a:prstGeom prst="rect">
            <a:avLst/>
          </a:prstGeom>
          <a:solidFill>
            <a:schemeClr val="bg1"/>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ZoneTexte 99"/>
          <p:cNvSpPr txBox="1"/>
          <p:nvPr userDrawn="1"/>
        </p:nvSpPr>
        <p:spPr>
          <a:xfrm>
            <a:off x="752018" y="8215476"/>
            <a:ext cx="1211015" cy="276999"/>
          </a:xfrm>
          <a:prstGeom prst="rect">
            <a:avLst/>
          </a:prstGeom>
          <a:solidFill>
            <a:schemeClr val="bg1"/>
          </a:solidFill>
        </p:spPr>
        <p:txBody>
          <a:bodyPr wrap="square" rtlCol="0">
            <a:spAutoFit/>
          </a:bodyPr>
          <a:lstStyle/>
          <a:p>
            <a:r>
              <a:rPr lang="fr-FR" sz="1200" b="1" i="0" dirty="0">
                <a:solidFill>
                  <a:srgbClr val="E30613"/>
                </a:solidFill>
                <a:latin typeface="Marianne" panose="02000000000000000000" pitchFamily="2" charset="0"/>
              </a:rPr>
              <a:t>Pour + d’infos</a:t>
            </a:r>
          </a:p>
        </p:txBody>
      </p:sp>
      <p:sp>
        <p:nvSpPr>
          <p:cNvPr id="101" name="Rectangle 100"/>
          <p:cNvSpPr/>
          <p:nvPr userDrawn="1"/>
        </p:nvSpPr>
        <p:spPr>
          <a:xfrm>
            <a:off x="747722" y="8535655"/>
            <a:ext cx="5424228" cy="235962"/>
          </a:xfrm>
          <a:prstGeom prst="rect">
            <a:avLst/>
          </a:prstGeom>
        </p:spPr>
        <p:txBody>
          <a:bodyPr wrap="square">
            <a:spAutoFit/>
          </a:bodyPr>
          <a:lstStyle/>
          <a:p>
            <a:pPr marR="0" algn="l" rtl="0"/>
            <a:r>
              <a:rPr lang="fr-FR" sz="1400" b="0" i="0" u="none" strike="noStrike" baseline="30000" dirty="0">
                <a:solidFill>
                  <a:srgbClr val="575756"/>
                </a:solidFill>
                <a:latin typeface="Marianne" panose="02000000000000000000" pitchFamily="2" charset="0"/>
                <a:ea typeface="Roboto Lt" pitchFamily="2" charset="0"/>
              </a:rPr>
              <a:t>Retrouvez l’ensemble de nos dates de sessions et de réunions d’information collectives sur :</a:t>
            </a:r>
          </a:p>
        </p:txBody>
      </p:sp>
      <p:sp>
        <p:nvSpPr>
          <p:cNvPr id="19" name="ZoneTexte 18"/>
          <p:cNvSpPr txBox="1"/>
          <p:nvPr userDrawn="1"/>
        </p:nvSpPr>
        <p:spPr>
          <a:xfrm>
            <a:off x="787160" y="2614044"/>
            <a:ext cx="1545728" cy="261610"/>
          </a:xfrm>
          <a:prstGeom prst="rect">
            <a:avLst/>
          </a:prstGeom>
          <a:noFill/>
        </p:spPr>
        <p:txBody>
          <a:bodyPr wrap="square" rtlCol="0">
            <a:spAutoFit/>
          </a:bodyPr>
          <a:lstStyle/>
          <a:p>
            <a:r>
              <a:rPr lang="fr-FR" sz="1100" dirty="0">
                <a:solidFill>
                  <a:srgbClr val="575756"/>
                </a:solidFill>
                <a:latin typeface="Montserrat SemiBold" panose="00000700000000000000" pitchFamily="2" charset="0"/>
              </a:rPr>
              <a:t>Public concerné</a:t>
            </a:r>
          </a:p>
        </p:txBody>
      </p:sp>
      <p:sp>
        <p:nvSpPr>
          <p:cNvPr id="20" name="ZoneTexte 19"/>
          <p:cNvSpPr txBox="1"/>
          <p:nvPr userDrawn="1"/>
        </p:nvSpPr>
        <p:spPr>
          <a:xfrm>
            <a:off x="787160" y="3299056"/>
            <a:ext cx="1155552" cy="261610"/>
          </a:xfrm>
          <a:prstGeom prst="rect">
            <a:avLst/>
          </a:prstGeom>
          <a:noFill/>
        </p:spPr>
        <p:txBody>
          <a:bodyPr wrap="square" rtlCol="0">
            <a:spAutoFit/>
          </a:bodyPr>
          <a:lstStyle/>
          <a:p>
            <a:r>
              <a:rPr lang="fr-FR" sz="1100" dirty="0">
                <a:solidFill>
                  <a:srgbClr val="575756"/>
                </a:solidFill>
                <a:latin typeface="Montserrat SemiBold" panose="00000700000000000000" pitchFamily="2" charset="0"/>
              </a:rPr>
              <a:t>Prérequis</a:t>
            </a:r>
          </a:p>
        </p:txBody>
      </p:sp>
      <p:sp>
        <p:nvSpPr>
          <p:cNvPr id="22" name="ZoneTexte 21"/>
          <p:cNvSpPr txBox="1"/>
          <p:nvPr userDrawn="1"/>
        </p:nvSpPr>
        <p:spPr>
          <a:xfrm>
            <a:off x="787160" y="4197660"/>
            <a:ext cx="1692135" cy="261610"/>
          </a:xfrm>
          <a:prstGeom prst="rect">
            <a:avLst/>
          </a:prstGeom>
          <a:noFill/>
        </p:spPr>
        <p:txBody>
          <a:bodyPr wrap="square" rtlCol="0">
            <a:spAutoFit/>
          </a:bodyPr>
          <a:lstStyle/>
          <a:p>
            <a:r>
              <a:rPr lang="fr-FR" sz="1100" dirty="0">
                <a:solidFill>
                  <a:srgbClr val="575756"/>
                </a:solidFill>
                <a:latin typeface="Montserrat SemiBold" panose="00000700000000000000" pitchFamily="2" charset="0"/>
              </a:rPr>
              <a:t>Modalités</a:t>
            </a:r>
            <a:r>
              <a:rPr lang="fr-FR" sz="1100" baseline="0" dirty="0">
                <a:solidFill>
                  <a:srgbClr val="575756"/>
                </a:solidFill>
                <a:latin typeface="Montserrat SemiBold" panose="00000700000000000000" pitchFamily="2" charset="0"/>
              </a:rPr>
              <a:t> d’accès</a:t>
            </a:r>
            <a:endParaRPr lang="fr-FR" sz="1100" dirty="0">
              <a:solidFill>
                <a:srgbClr val="575756"/>
              </a:solidFill>
              <a:latin typeface="Montserrat SemiBold" panose="00000700000000000000" pitchFamily="2" charset="0"/>
            </a:endParaRPr>
          </a:p>
        </p:txBody>
      </p:sp>
      <p:sp>
        <p:nvSpPr>
          <p:cNvPr id="24" name="ZoneTexte 23"/>
          <p:cNvSpPr txBox="1"/>
          <p:nvPr userDrawn="1"/>
        </p:nvSpPr>
        <p:spPr>
          <a:xfrm>
            <a:off x="787160" y="4894090"/>
            <a:ext cx="2452462" cy="261610"/>
          </a:xfrm>
          <a:prstGeom prst="rect">
            <a:avLst/>
          </a:prstGeom>
          <a:noFill/>
        </p:spPr>
        <p:txBody>
          <a:bodyPr wrap="square" rtlCol="0">
            <a:spAutoFit/>
          </a:bodyPr>
          <a:lstStyle/>
          <a:p>
            <a:r>
              <a:rPr lang="fr-FR" sz="1100" dirty="0">
                <a:solidFill>
                  <a:srgbClr val="575756"/>
                </a:solidFill>
                <a:latin typeface="Montserrat SemiBold" panose="00000700000000000000" pitchFamily="2" charset="0"/>
              </a:rPr>
              <a:t>Délai d’accès à la formation</a:t>
            </a:r>
          </a:p>
        </p:txBody>
      </p:sp>
      <p:sp>
        <p:nvSpPr>
          <p:cNvPr id="26" name="ZoneTexte 25"/>
          <p:cNvSpPr txBox="1"/>
          <p:nvPr userDrawn="1"/>
        </p:nvSpPr>
        <p:spPr>
          <a:xfrm>
            <a:off x="787160" y="5539132"/>
            <a:ext cx="2846759" cy="261610"/>
          </a:xfrm>
          <a:prstGeom prst="rect">
            <a:avLst/>
          </a:prstGeom>
          <a:noFill/>
        </p:spPr>
        <p:txBody>
          <a:bodyPr wrap="square" rtlCol="0">
            <a:spAutoFit/>
          </a:bodyPr>
          <a:lstStyle/>
          <a:p>
            <a:r>
              <a:rPr lang="fr-FR" sz="1100" dirty="0">
                <a:solidFill>
                  <a:srgbClr val="575756"/>
                </a:solidFill>
                <a:latin typeface="Montserrat SemiBold" panose="00000700000000000000" pitchFamily="2" charset="0"/>
              </a:rPr>
              <a:t>Méthodes</a:t>
            </a:r>
            <a:r>
              <a:rPr lang="fr-FR" sz="1100" baseline="0" dirty="0">
                <a:solidFill>
                  <a:srgbClr val="575756"/>
                </a:solidFill>
                <a:latin typeface="Montserrat SemiBold" panose="00000700000000000000" pitchFamily="2" charset="0"/>
              </a:rPr>
              <a:t> et modalités d’évaluation</a:t>
            </a:r>
            <a:endParaRPr lang="fr-FR" sz="1100" dirty="0">
              <a:solidFill>
                <a:srgbClr val="575756"/>
              </a:solidFill>
              <a:latin typeface="Montserrat SemiBold" panose="00000700000000000000" pitchFamily="2" charset="0"/>
            </a:endParaRPr>
          </a:p>
        </p:txBody>
      </p:sp>
      <p:sp>
        <p:nvSpPr>
          <p:cNvPr id="28" name="ZoneTexte 27"/>
          <p:cNvSpPr txBox="1"/>
          <p:nvPr userDrawn="1"/>
        </p:nvSpPr>
        <p:spPr>
          <a:xfrm>
            <a:off x="787160" y="6554995"/>
            <a:ext cx="2846759" cy="261610"/>
          </a:xfrm>
          <a:prstGeom prst="rect">
            <a:avLst/>
          </a:prstGeom>
          <a:noFill/>
        </p:spPr>
        <p:txBody>
          <a:bodyPr wrap="square" rtlCol="0">
            <a:spAutoFit/>
          </a:bodyPr>
          <a:lstStyle/>
          <a:p>
            <a:r>
              <a:rPr lang="fr-FR" sz="1100" dirty="0">
                <a:solidFill>
                  <a:srgbClr val="575756"/>
                </a:solidFill>
                <a:latin typeface="Montserrat SemiBold" panose="00000700000000000000" pitchFamily="2" charset="0"/>
              </a:rPr>
              <a:t>Personne en situation de handicap</a:t>
            </a:r>
          </a:p>
        </p:txBody>
      </p:sp>
      <p:sp>
        <p:nvSpPr>
          <p:cNvPr id="30" name="ZoneTexte 29"/>
          <p:cNvSpPr txBox="1"/>
          <p:nvPr userDrawn="1"/>
        </p:nvSpPr>
        <p:spPr>
          <a:xfrm>
            <a:off x="5113047" y="2564979"/>
            <a:ext cx="1155552" cy="261610"/>
          </a:xfrm>
          <a:prstGeom prst="rect">
            <a:avLst/>
          </a:prstGeom>
          <a:noFill/>
        </p:spPr>
        <p:txBody>
          <a:bodyPr wrap="square" rtlCol="0">
            <a:spAutoFit/>
          </a:bodyPr>
          <a:lstStyle/>
          <a:p>
            <a:r>
              <a:rPr lang="fr-FR" sz="1100" dirty="0">
                <a:solidFill>
                  <a:srgbClr val="575756"/>
                </a:solidFill>
                <a:latin typeface="Montserrat SemiBold" panose="00000700000000000000" pitchFamily="2" charset="0"/>
              </a:rPr>
              <a:t>Tarif</a:t>
            </a:r>
          </a:p>
        </p:txBody>
      </p:sp>
      <p:sp>
        <p:nvSpPr>
          <p:cNvPr id="32" name="ZoneTexte 31"/>
          <p:cNvSpPr txBox="1"/>
          <p:nvPr userDrawn="1"/>
        </p:nvSpPr>
        <p:spPr>
          <a:xfrm>
            <a:off x="5113047" y="3275148"/>
            <a:ext cx="1419934" cy="261610"/>
          </a:xfrm>
          <a:prstGeom prst="rect">
            <a:avLst/>
          </a:prstGeom>
          <a:noFill/>
        </p:spPr>
        <p:txBody>
          <a:bodyPr wrap="square" rtlCol="0">
            <a:spAutoFit/>
          </a:bodyPr>
          <a:lstStyle/>
          <a:p>
            <a:r>
              <a:rPr lang="fr-FR" sz="1100" dirty="0">
                <a:solidFill>
                  <a:srgbClr val="575756"/>
                </a:solidFill>
                <a:latin typeface="Montserrat SemiBold" panose="00000700000000000000" pitchFamily="2" charset="0"/>
              </a:rPr>
              <a:t>Financements</a:t>
            </a:r>
          </a:p>
        </p:txBody>
      </p:sp>
      <p:sp>
        <p:nvSpPr>
          <p:cNvPr id="34" name="ZoneTexte 33"/>
          <p:cNvSpPr txBox="1"/>
          <p:nvPr userDrawn="1"/>
        </p:nvSpPr>
        <p:spPr>
          <a:xfrm>
            <a:off x="5113047" y="4163637"/>
            <a:ext cx="1155552" cy="261610"/>
          </a:xfrm>
          <a:prstGeom prst="rect">
            <a:avLst/>
          </a:prstGeom>
          <a:noFill/>
        </p:spPr>
        <p:txBody>
          <a:bodyPr wrap="square" rtlCol="0">
            <a:spAutoFit/>
          </a:bodyPr>
          <a:lstStyle/>
          <a:p>
            <a:r>
              <a:rPr lang="fr-FR" sz="1100" dirty="0">
                <a:solidFill>
                  <a:srgbClr val="575756"/>
                </a:solidFill>
                <a:latin typeface="Montserrat SemiBold" panose="00000700000000000000" pitchFamily="2" charset="0"/>
              </a:rPr>
              <a:t>Lieu</a:t>
            </a:r>
          </a:p>
        </p:txBody>
      </p:sp>
      <p:sp>
        <p:nvSpPr>
          <p:cNvPr id="36" name="ZoneTexte 35"/>
          <p:cNvSpPr txBox="1"/>
          <p:nvPr userDrawn="1"/>
        </p:nvSpPr>
        <p:spPr>
          <a:xfrm>
            <a:off x="5113047" y="5146403"/>
            <a:ext cx="1155552" cy="261610"/>
          </a:xfrm>
          <a:prstGeom prst="rect">
            <a:avLst/>
          </a:prstGeom>
          <a:noFill/>
        </p:spPr>
        <p:txBody>
          <a:bodyPr wrap="square" rtlCol="0">
            <a:spAutoFit/>
          </a:bodyPr>
          <a:lstStyle/>
          <a:p>
            <a:r>
              <a:rPr lang="fr-FR" sz="1100" dirty="0">
                <a:solidFill>
                  <a:srgbClr val="575756"/>
                </a:solidFill>
                <a:latin typeface="Montserrat SemiBold" panose="00000700000000000000" pitchFamily="2" charset="0"/>
              </a:rPr>
              <a:t>Intervenants</a:t>
            </a:r>
          </a:p>
        </p:txBody>
      </p:sp>
      <p:sp>
        <p:nvSpPr>
          <p:cNvPr id="38" name="ZoneTexte 37"/>
          <p:cNvSpPr txBox="1"/>
          <p:nvPr userDrawn="1"/>
        </p:nvSpPr>
        <p:spPr>
          <a:xfrm>
            <a:off x="5113047" y="6115567"/>
            <a:ext cx="1865008" cy="261610"/>
          </a:xfrm>
          <a:prstGeom prst="rect">
            <a:avLst/>
          </a:prstGeom>
          <a:noFill/>
        </p:spPr>
        <p:txBody>
          <a:bodyPr wrap="square" rtlCol="0">
            <a:spAutoFit/>
          </a:bodyPr>
          <a:lstStyle/>
          <a:p>
            <a:r>
              <a:rPr lang="fr-FR" sz="1100" dirty="0">
                <a:solidFill>
                  <a:srgbClr val="575756"/>
                </a:solidFill>
                <a:latin typeface="Montserrat SemiBold" panose="00000700000000000000" pitchFamily="2" charset="0"/>
              </a:rPr>
              <a:t>Durée de la formation</a:t>
            </a:r>
          </a:p>
        </p:txBody>
      </p:sp>
      <p:sp>
        <p:nvSpPr>
          <p:cNvPr id="44" name="ZoneTexte 43">
            <a:extLst>
              <a:ext uri="{FF2B5EF4-FFF2-40B4-BE49-F238E27FC236}">
                <a16:creationId xmlns:a16="http://schemas.microsoft.com/office/drawing/2014/main" id="{7E46B51B-8473-4FC8-B6C4-D1E7B0F8F67E}"/>
              </a:ext>
            </a:extLst>
          </p:cNvPr>
          <p:cNvSpPr txBox="1"/>
          <p:nvPr userDrawn="1"/>
        </p:nvSpPr>
        <p:spPr>
          <a:xfrm>
            <a:off x="807064" y="9028484"/>
            <a:ext cx="1732101" cy="307777"/>
          </a:xfrm>
          <a:prstGeom prst="rect">
            <a:avLst/>
          </a:prstGeom>
          <a:noFill/>
          <a:ln>
            <a:noFill/>
          </a:ln>
        </p:spPr>
        <p:txBody>
          <a:bodyPr wrap="square" rtlCol="0">
            <a:spAutoFit/>
          </a:bodyPr>
          <a:lstStyle/>
          <a:p>
            <a:r>
              <a:rPr lang="fr-FR" sz="1400" b="1" i="0" dirty="0">
                <a:solidFill>
                  <a:schemeClr val="bg1"/>
                </a:solidFill>
                <a:latin typeface="Marianne" panose="02000000000000000000" pitchFamily="2" charset="0"/>
              </a:rPr>
              <a:t>Contactez-nous</a:t>
            </a:r>
          </a:p>
        </p:txBody>
      </p:sp>
      <p:pic>
        <p:nvPicPr>
          <p:cNvPr id="43" name="Image 42">
            <a:extLst>
              <a:ext uri="{FF2B5EF4-FFF2-40B4-BE49-F238E27FC236}">
                <a16:creationId xmlns:a16="http://schemas.microsoft.com/office/drawing/2014/main" id="{17E92215-E2DB-CA4F-9712-6321EA61AA6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08541" y="6524082"/>
            <a:ext cx="276142" cy="250573"/>
          </a:xfrm>
          <a:prstGeom prst="rect">
            <a:avLst/>
          </a:prstGeom>
        </p:spPr>
      </p:pic>
      <p:pic>
        <p:nvPicPr>
          <p:cNvPr id="49" name="Image 48">
            <a:extLst>
              <a:ext uri="{FF2B5EF4-FFF2-40B4-BE49-F238E27FC236}">
                <a16:creationId xmlns:a16="http://schemas.microsoft.com/office/drawing/2014/main" id="{EBB8039E-30EF-CA45-A003-27F6842D897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856925" y="6115806"/>
            <a:ext cx="199436" cy="214777"/>
          </a:xfrm>
          <a:prstGeom prst="rect">
            <a:avLst/>
          </a:prstGeom>
        </p:spPr>
      </p:pic>
      <p:pic>
        <p:nvPicPr>
          <p:cNvPr id="51" name="Image 50">
            <a:extLst>
              <a:ext uri="{FF2B5EF4-FFF2-40B4-BE49-F238E27FC236}">
                <a16:creationId xmlns:a16="http://schemas.microsoft.com/office/drawing/2014/main" id="{772D3566-CB49-4F41-A7D8-CC767B99765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11736" y="548323"/>
            <a:ext cx="289437" cy="244909"/>
          </a:xfrm>
          <a:prstGeom prst="rect">
            <a:avLst/>
          </a:prstGeom>
        </p:spPr>
      </p:pic>
      <p:pic>
        <p:nvPicPr>
          <p:cNvPr id="52" name="Image 51">
            <a:extLst>
              <a:ext uri="{FF2B5EF4-FFF2-40B4-BE49-F238E27FC236}">
                <a16:creationId xmlns:a16="http://schemas.microsoft.com/office/drawing/2014/main" id="{ACA1BDBA-DD14-DE43-ADCE-FFEE41804A0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72078" y="4901955"/>
            <a:ext cx="168753" cy="219891"/>
          </a:xfrm>
          <a:prstGeom prst="rect">
            <a:avLst/>
          </a:prstGeom>
        </p:spPr>
      </p:pic>
      <p:pic>
        <p:nvPicPr>
          <p:cNvPr id="53" name="Image 52">
            <a:extLst>
              <a:ext uri="{FF2B5EF4-FFF2-40B4-BE49-F238E27FC236}">
                <a16:creationId xmlns:a16="http://schemas.microsoft.com/office/drawing/2014/main" id="{370166FB-A39C-3B4A-815B-5548AC38A336}"/>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552874" y="5531659"/>
            <a:ext cx="214778" cy="255688"/>
          </a:xfrm>
          <a:prstGeom prst="rect">
            <a:avLst/>
          </a:prstGeom>
        </p:spPr>
      </p:pic>
      <p:pic>
        <p:nvPicPr>
          <p:cNvPr id="55" name="Image 54">
            <a:extLst>
              <a:ext uri="{FF2B5EF4-FFF2-40B4-BE49-F238E27FC236}">
                <a16:creationId xmlns:a16="http://schemas.microsoft.com/office/drawing/2014/main" id="{7B7ECD79-BC15-324E-B1E9-21156CC5583C}"/>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4829900" y="3317499"/>
            <a:ext cx="265912" cy="194321"/>
          </a:xfrm>
          <a:prstGeom prst="rect">
            <a:avLst/>
          </a:prstGeom>
        </p:spPr>
      </p:pic>
      <p:pic>
        <p:nvPicPr>
          <p:cNvPr id="57" name="Image 56">
            <a:extLst>
              <a:ext uri="{FF2B5EF4-FFF2-40B4-BE49-F238E27FC236}">
                <a16:creationId xmlns:a16="http://schemas.microsoft.com/office/drawing/2014/main" id="{5E3A7A9D-0B28-1548-B19C-2671638192E3}"/>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4839027" y="5130028"/>
            <a:ext cx="235232" cy="250573"/>
          </a:xfrm>
          <a:prstGeom prst="rect">
            <a:avLst/>
          </a:prstGeom>
        </p:spPr>
      </p:pic>
      <p:pic>
        <p:nvPicPr>
          <p:cNvPr id="58" name="Image 57">
            <a:extLst>
              <a:ext uri="{FF2B5EF4-FFF2-40B4-BE49-F238E27FC236}">
                <a16:creationId xmlns:a16="http://schemas.microsoft.com/office/drawing/2014/main" id="{5CE43F7C-3D05-E946-ACDE-3689F0E193D9}"/>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4870141" y="4159818"/>
            <a:ext cx="178983" cy="230121"/>
          </a:xfrm>
          <a:prstGeom prst="rect">
            <a:avLst/>
          </a:prstGeom>
        </p:spPr>
      </p:pic>
      <p:pic>
        <p:nvPicPr>
          <p:cNvPr id="60" name="Image 59">
            <a:extLst>
              <a:ext uri="{FF2B5EF4-FFF2-40B4-BE49-F238E27FC236}">
                <a16:creationId xmlns:a16="http://schemas.microsoft.com/office/drawing/2014/main" id="{43F5E9ED-EC11-8646-9466-67AFCCBCEB54}"/>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532118" y="4229257"/>
            <a:ext cx="235234" cy="235234"/>
          </a:xfrm>
          <a:prstGeom prst="rect">
            <a:avLst/>
          </a:prstGeom>
        </p:spPr>
      </p:pic>
      <p:pic>
        <p:nvPicPr>
          <p:cNvPr id="61" name="Image 60">
            <a:extLst>
              <a:ext uri="{FF2B5EF4-FFF2-40B4-BE49-F238E27FC236}">
                <a16:creationId xmlns:a16="http://schemas.microsoft.com/office/drawing/2014/main" id="{91DA4A83-649B-EB42-ADEB-0A78AB6A4B7B}"/>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555130" y="7359108"/>
            <a:ext cx="189208" cy="276141"/>
          </a:xfrm>
          <a:prstGeom prst="rect">
            <a:avLst/>
          </a:prstGeom>
        </p:spPr>
      </p:pic>
      <p:pic>
        <p:nvPicPr>
          <p:cNvPr id="62" name="Image 61">
            <a:extLst>
              <a:ext uri="{FF2B5EF4-FFF2-40B4-BE49-F238E27FC236}">
                <a16:creationId xmlns:a16="http://schemas.microsoft.com/office/drawing/2014/main" id="{591E2E90-DD2D-B344-A548-C9927C3B00AD}"/>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516928" y="3302411"/>
            <a:ext cx="250573" cy="225004"/>
          </a:xfrm>
          <a:prstGeom prst="rect">
            <a:avLst/>
          </a:prstGeom>
        </p:spPr>
      </p:pic>
      <p:pic>
        <p:nvPicPr>
          <p:cNvPr id="63" name="Image 62">
            <a:extLst>
              <a:ext uri="{FF2B5EF4-FFF2-40B4-BE49-F238E27FC236}">
                <a16:creationId xmlns:a16="http://schemas.microsoft.com/office/drawing/2014/main" id="{4C8A98F0-E943-8D4D-A3E3-6AF307CDABA6}"/>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516776" y="2616586"/>
            <a:ext cx="265916" cy="204550"/>
          </a:xfrm>
          <a:prstGeom prst="rect">
            <a:avLst/>
          </a:prstGeom>
        </p:spPr>
      </p:pic>
      <p:pic>
        <p:nvPicPr>
          <p:cNvPr id="64" name="Image 63">
            <a:extLst>
              <a:ext uri="{FF2B5EF4-FFF2-40B4-BE49-F238E27FC236}">
                <a16:creationId xmlns:a16="http://schemas.microsoft.com/office/drawing/2014/main" id="{F114F667-9FAB-2C4E-BE38-965DD43C2AAB}"/>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4806221" y="2556536"/>
            <a:ext cx="306824" cy="240346"/>
          </a:xfrm>
          <a:prstGeom prst="rect">
            <a:avLst/>
          </a:prstGeom>
        </p:spPr>
      </p:pic>
      <p:sp>
        <p:nvSpPr>
          <p:cNvPr id="65" name="ZoneTexte 64">
            <a:extLst>
              <a:ext uri="{FF2B5EF4-FFF2-40B4-BE49-F238E27FC236}">
                <a16:creationId xmlns:a16="http://schemas.microsoft.com/office/drawing/2014/main" id="{3C06DDE0-296D-4943-832F-4215480265AA}"/>
              </a:ext>
            </a:extLst>
          </p:cNvPr>
          <p:cNvSpPr txBox="1"/>
          <p:nvPr userDrawn="1"/>
        </p:nvSpPr>
        <p:spPr>
          <a:xfrm>
            <a:off x="787160" y="7392058"/>
            <a:ext cx="2846759" cy="261610"/>
          </a:xfrm>
          <a:prstGeom prst="rect">
            <a:avLst/>
          </a:prstGeom>
          <a:noFill/>
        </p:spPr>
        <p:txBody>
          <a:bodyPr wrap="square" rtlCol="0">
            <a:spAutoFit/>
          </a:bodyPr>
          <a:lstStyle/>
          <a:p>
            <a:r>
              <a:rPr lang="fr-FR" sz="1100" dirty="0">
                <a:solidFill>
                  <a:srgbClr val="575756"/>
                </a:solidFill>
                <a:latin typeface="Montserrat SemiBold" panose="00000700000000000000" pitchFamily="2" charset="0"/>
              </a:rPr>
              <a:t>Modalité de formation</a:t>
            </a:r>
          </a:p>
        </p:txBody>
      </p:sp>
      <p:pic>
        <p:nvPicPr>
          <p:cNvPr id="7" name="Image 6">
            <a:extLst>
              <a:ext uri="{FF2B5EF4-FFF2-40B4-BE49-F238E27FC236}">
                <a16:creationId xmlns:a16="http://schemas.microsoft.com/office/drawing/2014/main" id="{0D01420B-0878-A74C-AF42-84C22450F3D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25697" y="9022582"/>
            <a:ext cx="400046" cy="330197"/>
          </a:xfrm>
          <a:prstGeom prst="rect">
            <a:avLst/>
          </a:prstGeom>
        </p:spPr>
      </p:pic>
      <p:pic>
        <p:nvPicPr>
          <p:cNvPr id="66" name="Image 65">
            <a:extLst>
              <a:ext uri="{FF2B5EF4-FFF2-40B4-BE49-F238E27FC236}">
                <a16:creationId xmlns:a16="http://schemas.microsoft.com/office/drawing/2014/main" id="{AA3EBF52-3A7C-8F42-AB54-7AE66014505D}"/>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6266563" y="8482345"/>
            <a:ext cx="214779" cy="214779"/>
          </a:xfrm>
          <a:prstGeom prst="rect">
            <a:avLst/>
          </a:prstGeom>
        </p:spPr>
      </p:pic>
      <p:pic>
        <p:nvPicPr>
          <p:cNvPr id="67" name="Image 66">
            <a:extLst>
              <a:ext uri="{FF2B5EF4-FFF2-40B4-BE49-F238E27FC236}">
                <a16:creationId xmlns:a16="http://schemas.microsoft.com/office/drawing/2014/main" id="{F8E95AB5-501A-0A43-9475-BF9CE631FF5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6540124" y="8482345"/>
            <a:ext cx="214779" cy="214779"/>
          </a:xfrm>
          <a:prstGeom prst="rect">
            <a:avLst/>
          </a:prstGeom>
        </p:spPr>
      </p:pic>
      <p:pic>
        <p:nvPicPr>
          <p:cNvPr id="68" name="Image 67">
            <a:extLst>
              <a:ext uri="{FF2B5EF4-FFF2-40B4-BE49-F238E27FC236}">
                <a16:creationId xmlns:a16="http://schemas.microsoft.com/office/drawing/2014/main" id="{A818C21E-5F6B-8F48-A723-CBDFADD78DCB}"/>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p:blipFill>
        <p:spPr>
          <a:xfrm>
            <a:off x="6813668" y="8482345"/>
            <a:ext cx="214779" cy="214779"/>
          </a:xfrm>
          <a:prstGeom prst="rect">
            <a:avLst/>
          </a:prstGeom>
        </p:spPr>
      </p:pic>
    </p:spTree>
    <p:extLst>
      <p:ext uri="{BB962C8B-B14F-4D97-AF65-F5344CB8AC3E}">
        <p14:creationId xmlns:p14="http://schemas.microsoft.com/office/powerpoint/2010/main" val="2644373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9113" y="9909175"/>
            <a:ext cx="1701800" cy="569913"/>
          </a:xfrm>
          <a:prstGeom prst="rect">
            <a:avLst/>
          </a:prstGeom>
        </p:spPr>
        <p:txBody>
          <a:bodyPr/>
          <a:lstStyle/>
          <a:p>
            <a:fld id="{607D7E07-C847-47BA-9E53-00CABF3F9CE7}" type="datetimeFigureOut">
              <a:rPr lang="fr-FR" smtClean="0"/>
              <a:pPr/>
              <a:t>22/12/2022</a:t>
            </a:fld>
            <a:endParaRPr lang="fr-FR"/>
          </a:p>
        </p:txBody>
      </p:sp>
      <p:sp>
        <p:nvSpPr>
          <p:cNvPr id="3" name="Footer Placeholder 2"/>
          <p:cNvSpPr>
            <a:spLocks noGrp="1"/>
          </p:cNvSpPr>
          <p:nvPr>
            <p:ph type="ftr" sz="quarter" idx="11"/>
          </p:nvPr>
        </p:nvSpPr>
        <p:spPr>
          <a:xfrm>
            <a:off x="2503488" y="9909175"/>
            <a:ext cx="2552700" cy="569913"/>
          </a:xfrm>
          <a:prstGeom prst="rect">
            <a:avLst/>
          </a:prstGeom>
        </p:spPr>
        <p:txBody>
          <a:bodyPr/>
          <a:lstStyle/>
          <a:p>
            <a:endParaRPr lang="fr-FR"/>
          </a:p>
        </p:txBody>
      </p:sp>
      <p:sp>
        <p:nvSpPr>
          <p:cNvPr id="4" name="Slide Number Placeholder 3"/>
          <p:cNvSpPr>
            <a:spLocks noGrp="1"/>
          </p:cNvSpPr>
          <p:nvPr>
            <p:ph type="sldNum" sz="quarter" idx="12"/>
          </p:nvPr>
        </p:nvSpPr>
        <p:spPr>
          <a:xfrm>
            <a:off x="5338763" y="9909175"/>
            <a:ext cx="1701800" cy="569913"/>
          </a:xfrm>
          <a:prstGeom prst="rect">
            <a:avLst/>
          </a:prstGeom>
        </p:spPr>
        <p:txBody>
          <a:bodyPr/>
          <a:lstStyle/>
          <a:p>
            <a:fld id="{A37DF68B-E547-46E5-8434-6BD5698DA3A9}" type="slidenum">
              <a:rPr lang="fr-FR" smtClean="0"/>
              <a:pPr/>
              <a:t>‹N°›</a:t>
            </a:fld>
            <a:endParaRPr lang="fr-FR"/>
          </a:p>
        </p:txBody>
      </p:sp>
    </p:spTree>
    <p:extLst>
      <p:ext uri="{BB962C8B-B14F-4D97-AF65-F5344CB8AC3E}">
        <p14:creationId xmlns:p14="http://schemas.microsoft.com/office/powerpoint/2010/main" val="393658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DB311AB7-E1E5-6D4A-B047-9B6615991AD2}"/>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128" t="14741" r="6443" b="30659"/>
          <a:stretch/>
        </p:blipFill>
        <p:spPr>
          <a:xfrm>
            <a:off x="487680" y="1388763"/>
            <a:ext cx="7071995" cy="2755282"/>
          </a:xfrm>
          <a:prstGeom prst="rect">
            <a:avLst/>
          </a:prstGeom>
        </p:spPr>
      </p:pic>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607D7E07-C847-47BA-9E53-00CABF3F9CE7}" type="datetimeFigureOut">
              <a:rPr lang="fr-FR" smtClean="0"/>
              <a:pPr/>
              <a:t>22/12/2022</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37DF68B-E547-46E5-8434-6BD5698DA3A9}" type="slidenum">
              <a:rPr lang="fr-FR" smtClean="0"/>
              <a:pPr/>
              <a:t>‹N°›</a:t>
            </a:fld>
            <a:endParaRPr lang="fr-FR"/>
          </a:p>
        </p:txBody>
      </p:sp>
      <p:pic>
        <p:nvPicPr>
          <p:cNvPr id="8" name="Image 7">
            <a:extLst>
              <a:ext uri="{FF2B5EF4-FFF2-40B4-BE49-F238E27FC236}">
                <a16:creationId xmlns:a16="http://schemas.microsoft.com/office/drawing/2014/main" id="{9B3B7C4B-F1A8-3B45-81C0-8BADFCC13952}"/>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634855" y="6036168"/>
            <a:ext cx="240291" cy="246298"/>
          </a:xfrm>
          <a:prstGeom prst="rect">
            <a:avLst/>
          </a:prstGeom>
        </p:spPr>
      </p:pic>
      <p:cxnSp>
        <p:nvCxnSpPr>
          <p:cNvPr id="9" name="Connecteur droit 8">
            <a:extLst>
              <a:ext uri="{FF2B5EF4-FFF2-40B4-BE49-F238E27FC236}">
                <a16:creationId xmlns:a16="http://schemas.microsoft.com/office/drawing/2014/main" id="{0E1EFB4B-F35F-E14E-8D34-8B0C6F65CEBA}"/>
              </a:ext>
            </a:extLst>
          </p:cNvPr>
          <p:cNvCxnSpPr/>
          <p:nvPr userDrawn="1"/>
        </p:nvCxnSpPr>
        <p:spPr>
          <a:xfrm>
            <a:off x="574472" y="5429610"/>
            <a:ext cx="6994899" cy="13447"/>
          </a:xfrm>
          <a:prstGeom prst="line">
            <a:avLst/>
          </a:prstGeom>
          <a:ln w="12700">
            <a:solidFill>
              <a:srgbClr val="E30613"/>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C893B9E1-901C-0B48-827C-F1A294868CD8}"/>
              </a:ext>
            </a:extLst>
          </p:cNvPr>
          <p:cNvSpPr txBox="1"/>
          <p:nvPr userDrawn="1"/>
        </p:nvSpPr>
        <p:spPr>
          <a:xfrm>
            <a:off x="899563" y="6016262"/>
            <a:ext cx="6199095" cy="261610"/>
          </a:xfrm>
          <a:prstGeom prst="rect">
            <a:avLst/>
          </a:prstGeom>
          <a:noFill/>
        </p:spPr>
        <p:txBody>
          <a:bodyPr wrap="square" rtlCol="0">
            <a:spAutoFit/>
          </a:bodyPr>
          <a:lstStyle/>
          <a:p>
            <a:r>
              <a:rPr lang="fr-FR" sz="1100" dirty="0">
                <a:solidFill>
                  <a:srgbClr val="575756"/>
                </a:solidFill>
                <a:latin typeface="Montserrat SemiBold" panose="00000700000000000000" pitchFamily="2" charset="0"/>
              </a:rPr>
              <a:t> Le métier, les objectifs de la formation et les compétences visées </a:t>
            </a:r>
          </a:p>
        </p:txBody>
      </p:sp>
      <p:sp>
        <p:nvSpPr>
          <p:cNvPr id="11" name="Rectangle 10">
            <a:extLst>
              <a:ext uri="{FF2B5EF4-FFF2-40B4-BE49-F238E27FC236}">
                <a16:creationId xmlns:a16="http://schemas.microsoft.com/office/drawing/2014/main" id="{F36CB6DC-B081-0D47-BF44-F659006F03A4}"/>
              </a:ext>
            </a:extLst>
          </p:cNvPr>
          <p:cNvSpPr/>
          <p:nvPr userDrawn="1"/>
        </p:nvSpPr>
        <p:spPr>
          <a:xfrm>
            <a:off x="565608" y="3959259"/>
            <a:ext cx="4857418" cy="414752"/>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Marianne" panose="02000000000000000000" pitchFamily="2" charset="0"/>
              </a:rPr>
              <a:t>HÔTELLERIE RESTAURATION TOURISME</a:t>
            </a:r>
          </a:p>
        </p:txBody>
      </p:sp>
      <p:pic>
        <p:nvPicPr>
          <p:cNvPr id="12" name="Image 11" descr="Une image contenant texte&#10;&#10;Description générée automatiquement">
            <a:extLst>
              <a:ext uri="{FF2B5EF4-FFF2-40B4-BE49-F238E27FC236}">
                <a16:creationId xmlns:a16="http://schemas.microsoft.com/office/drawing/2014/main" id="{CDC1C84E-BB1B-FB4E-908C-894932831F7D}"/>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r="56321"/>
          <a:stretch/>
        </p:blipFill>
        <p:spPr>
          <a:xfrm>
            <a:off x="437105" y="137260"/>
            <a:ext cx="1314692" cy="1139874"/>
          </a:xfrm>
          <a:prstGeom prst="rect">
            <a:avLst/>
          </a:prstGeom>
        </p:spPr>
      </p:pic>
    </p:spTree>
    <p:extLst>
      <p:ext uri="{BB962C8B-B14F-4D97-AF65-F5344CB8AC3E}">
        <p14:creationId xmlns:p14="http://schemas.microsoft.com/office/powerpoint/2010/main" val="1521222149"/>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70" r:id="rId4"/>
    <p:sldLayoutId id="2147483671" r:id="rId5"/>
    <p:sldLayoutId id="2147483672" r:id="rId6"/>
    <p:sldLayoutId id="2147483673" r:id="rId7"/>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3E100E5-12A4-3445-965C-55DA877EF270}"/>
              </a:ext>
            </a:extLst>
          </p:cNvPr>
          <p:cNvSpPr>
            <a:spLocks noGrp="1"/>
          </p:cNvSpPr>
          <p:nvPr>
            <p:ph type="title"/>
          </p:nvPr>
        </p:nvSpPr>
        <p:spPr>
          <a:xfrm>
            <a:off x="519113" y="569913"/>
            <a:ext cx="6521450" cy="2065337"/>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0ED92AC-DE48-4A41-AC0C-11D39D62E012}"/>
              </a:ext>
            </a:extLst>
          </p:cNvPr>
          <p:cNvSpPr>
            <a:spLocks noGrp="1"/>
          </p:cNvSpPr>
          <p:nvPr>
            <p:ph type="body" idx="1"/>
          </p:nvPr>
        </p:nvSpPr>
        <p:spPr>
          <a:xfrm>
            <a:off x="519113" y="2846388"/>
            <a:ext cx="6521450" cy="67833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9CCCA1-89D7-044F-B94A-509DDBF2EDAC}"/>
              </a:ext>
            </a:extLst>
          </p:cNvPr>
          <p:cNvSpPr>
            <a:spLocks noGrp="1"/>
          </p:cNvSpPr>
          <p:nvPr>
            <p:ph type="dt" sz="half" idx="2"/>
          </p:nvPr>
        </p:nvSpPr>
        <p:spPr>
          <a:xfrm>
            <a:off x="519113" y="9909175"/>
            <a:ext cx="1701800" cy="569913"/>
          </a:xfrm>
          <a:prstGeom prst="rect">
            <a:avLst/>
          </a:prstGeom>
        </p:spPr>
        <p:txBody>
          <a:bodyPr vert="horz" lIns="91440" tIns="45720" rIns="91440" bIns="45720" rtlCol="0" anchor="ctr"/>
          <a:lstStyle>
            <a:lvl1pPr algn="l">
              <a:defRPr sz="1200">
                <a:solidFill>
                  <a:schemeClr val="tx1">
                    <a:tint val="75000"/>
                  </a:schemeClr>
                </a:solidFill>
              </a:defRPr>
            </a:lvl1pPr>
          </a:lstStyle>
          <a:p>
            <a:fld id="{D2C348EF-3771-7445-A06C-04F6ACDF19AF}" type="datetimeFigureOut">
              <a:rPr lang="fr-FR" smtClean="0"/>
              <a:pPr/>
              <a:t>22/12/2022</a:t>
            </a:fld>
            <a:endParaRPr lang="fr-FR"/>
          </a:p>
        </p:txBody>
      </p:sp>
      <p:sp>
        <p:nvSpPr>
          <p:cNvPr id="5" name="Espace réservé du pied de page 4">
            <a:extLst>
              <a:ext uri="{FF2B5EF4-FFF2-40B4-BE49-F238E27FC236}">
                <a16:creationId xmlns:a16="http://schemas.microsoft.com/office/drawing/2014/main" id="{C1D69F12-C165-A944-9824-51ECBD32F11F}"/>
              </a:ext>
            </a:extLst>
          </p:cNvPr>
          <p:cNvSpPr>
            <a:spLocks noGrp="1"/>
          </p:cNvSpPr>
          <p:nvPr>
            <p:ph type="ftr" sz="quarter" idx="3"/>
          </p:nvPr>
        </p:nvSpPr>
        <p:spPr>
          <a:xfrm>
            <a:off x="2503488" y="9909175"/>
            <a:ext cx="2552700" cy="5699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1254E4C-E195-6A4E-A33A-3BA29AE76F11}"/>
              </a:ext>
            </a:extLst>
          </p:cNvPr>
          <p:cNvSpPr>
            <a:spLocks noGrp="1"/>
          </p:cNvSpPr>
          <p:nvPr>
            <p:ph type="sldNum" sz="quarter" idx="4"/>
          </p:nvPr>
        </p:nvSpPr>
        <p:spPr>
          <a:xfrm>
            <a:off x="5338763" y="9909175"/>
            <a:ext cx="1701800" cy="569913"/>
          </a:xfrm>
          <a:prstGeom prst="rect">
            <a:avLst/>
          </a:prstGeom>
        </p:spPr>
        <p:txBody>
          <a:bodyPr vert="horz" lIns="91440" tIns="45720" rIns="91440" bIns="45720" rtlCol="0" anchor="ctr"/>
          <a:lstStyle>
            <a:lvl1pPr algn="r">
              <a:defRPr sz="1200">
                <a:solidFill>
                  <a:schemeClr val="tx1">
                    <a:tint val="75000"/>
                  </a:schemeClr>
                </a:solidFill>
              </a:defRPr>
            </a:lvl1pPr>
          </a:lstStyle>
          <a:p>
            <a:fld id="{05F6143A-F7AC-954F-BEA1-6E36061004A5}" type="slidenum">
              <a:rPr lang="fr-FR" smtClean="0"/>
              <a:pPr/>
              <a:t>‹N°›</a:t>
            </a:fld>
            <a:endParaRPr lang="fr-FR"/>
          </a:p>
        </p:txBody>
      </p:sp>
    </p:spTree>
    <p:extLst>
      <p:ext uri="{BB962C8B-B14F-4D97-AF65-F5344CB8AC3E}">
        <p14:creationId xmlns:p14="http://schemas.microsoft.com/office/powerpoint/2010/main" val="792056136"/>
      </p:ext>
    </p:extLst>
  </p:cSld>
  <p:clrMap bg1="lt1" tx1="dk1" bg2="lt2" tx2="dk2" accent1="accent1" accent2="accent2" accent3="accent3" accent4="accent4" accent5="accent5" accent6="accent6" hlink="hlink" folHlink="folHlink"/>
  <p:sldLayoutIdLst>
    <p:sldLayoutId id="2147483662" r:id="rId1"/>
    <p:sldLayoutId id="214748366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16A2F6-ECDE-431D-B297-594720D4DB0F}"/>
              </a:ext>
            </a:extLst>
          </p:cNvPr>
          <p:cNvSpPr/>
          <p:nvPr/>
        </p:nvSpPr>
        <p:spPr>
          <a:xfrm>
            <a:off x="480893" y="5498394"/>
            <a:ext cx="6851986" cy="307777"/>
          </a:xfrm>
          <a:prstGeom prst="rect">
            <a:avLst/>
          </a:prstGeom>
        </p:spPr>
        <p:txBody>
          <a:bodyPr wrap="square">
            <a:spAutoFit/>
          </a:bodyPr>
          <a:lstStyle/>
          <a:p>
            <a:r>
              <a:rPr lang="fr-FR" sz="1400" cap="all" dirty="0">
                <a:solidFill>
                  <a:srgbClr val="E30613"/>
                </a:solidFill>
                <a:latin typeface="Marianne" panose="02000000000000000000" pitchFamily="2" charset="0"/>
              </a:rPr>
              <a:t>Avec la certification </a:t>
            </a:r>
            <a:r>
              <a:rPr lang="fr-FR" sz="1400" cap="all" dirty="0" err="1">
                <a:solidFill>
                  <a:srgbClr val="E30613"/>
                </a:solidFill>
                <a:latin typeface="Marianne" panose="02000000000000000000" pitchFamily="2" charset="0"/>
              </a:rPr>
              <a:t>hygiÈne</a:t>
            </a:r>
            <a:r>
              <a:rPr lang="fr-FR" sz="1400" cap="all" dirty="0">
                <a:solidFill>
                  <a:srgbClr val="E30613"/>
                </a:solidFill>
                <a:latin typeface="Marianne" panose="02000000000000000000" pitchFamily="2" charset="0"/>
              </a:rPr>
              <a:t> alimentaire</a:t>
            </a:r>
            <a:endParaRPr lang="fr-FR" sz="1400" i="1" cap="all" dirty="0">
              <a:solidFill>
                <a:srgbClr val="E30613"/>
              </a:solidFill>
              <a:latin typeface="Marianne" panose="02000000000000000000" pitchFamily="2" charset="0"/>
            </a:endParaRPr>
          </a:p>
        </p:txBody>
      </p:sp>
      <p:sp>
        <p:nvSpPr>
          <p:cNvPr id="9" name="ZoneTexte 8">
            <a:extLst>
              <a:ext uri="{FF2B5EF4-FFF2-40B4-BE49-F238E27FC236}">
                <a16:creationId xmlns:a16="http://schemas.microsoft.com/office/drawing/2014/main" id="{D4D71236-0315-4F2F-A602-9106043098F6}"/>
              </a:ext>
            </a:extLst>
          </p:cNvPr>
          <p:cNvSpPr txBox="1"/>
          <p:nvPr/>
        </p:nvSpPr>
        <p:spPr>
          <a:xfrm>
            <a:off x="480893" y="4459648"/>
            <a:ext cx="4472107" cy="830997"/>
          </a:xfrm>
          <a:prstGeom prst="rect">
            <a:avLst/>
          </a:prstGeom>
          <a:noFill/>
        </p:spPr>
        <p:txBody>
          <a:bodyPr wrap="square" rtlCol="0">
            <a:spAutoFit/>
          </a:bodyPr>
          <a:lstStyle/>
          <a:p>
            <a:pPr algn="ctr"/>
            <a:r>
              <a:rPr lang="fr-FR" sz="2400" cap="all" dirty="0">
                <a:solidFill>
                  <a:srgbClr val="E30613"/>
                </a:solidFill>
                <a:latin typeface="Marianne" panose="02000000000000000000" pitchFamily="2" charset="0"/>
              </a:rPr>
              <a:t>Certification  </a:t>
            </a:r>
            <a:r>
              <a:rPr lang="fr-FR" sz="2400" cap="all" dirty="0" err="1">
                <a:solidFill>
                  <a:srgbClr val="E30613"/>
                </a:solidFill>
                <a:latin typeface="Marianne" panose="02000000000000000000" pitchFamily="2" charset="0"/>
              </a:rPr>
              <a:t>hygiÈne</a:t>
            </a:r>
            <a:r>
              <a:rPr lang="fr-FR" sz="2400" cap="all" dirty="0">
                <a:solidFill>
                  <a:srgbClr val="E30613"/>
                </a:solidFill>
                <a:latin typeface="Marianne" panose="02000000000000000000" pitchFamily="2" charset="0"/>
              </a:rPr>
              <a:t> alimentaire HACCP</a:t>
            </a:r>
            <a:endParaRPr lang="fr-FR" sz="2500" b="1" cap="all" baseline="0" dirty="0">
              <a:solidFill>
                <a:srgbClr val="E30613"/>
              </a:solidFill>
              <a:latin typeface="Marianne" panose="02000000000000000000" pitchFamily="2" charset="0"/>
            </a:endParaRPr>
          </a:p>
        </p:txBody>
      </p:sp>
      <p:pic>
        <p:nvPicPr>
          <p:cNvPr id="8" name="Image 7">
            <a:extLst>
              <a:ext uri="{FF2B5EF4-FFF2-40B4-BE49-F238E27FC236}">
                <a16:creationId xmlns:a16="http://schemas.microsoft.com/office/drawing/2014/main" id="{6BE44CBC-0B9F-9746-B977-9B242EE102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29" y="3249527"/>
            <a:ext cx="1078496" cy="1080523"/>
          </a:xfrm>
          <a:prstGeom prst="rect">
            <a:avLst/>
          </a:prstGeom>
        </p:spPr>
      </p:pic>
      <p:sp>
        <p:nvSpPr>
          <p:cNvPr id="10" name="ZoneTexte 9">
            <a:extLst>
              <a:ext uri="{FF2B5EF4-FFF2-40B4-BE49-F238E27FC236}">
                <a16:creationId xmlns:a16="http://schemas.microsoft.com/office/drawing/2014/main" id="{2FC274C4-BEED-BE48-B028-6644F3998CAB}"/>
              </a:ext>
            </a:extLst>
          </p:cNvPr>
          <p:cNvSpPr txBox="1"/>
          <p:nvPr/>
        </p:nvSpPr>
        <p:spPr>
          <a:xfrm>
            <a:off x="5901419" y="4411204"/>
            <a:ext cx="1458693" cy="600164"/>
          </a:xfrm>
          <a:prstGeom prst="rect">
            <a:avLst/>
          </a:prstGeom>
          <a:noFill/>
          <a:ln>
            <a:solidFill>
              <a:schemeClr val="bg1">
                <a:lumMod val="85000"/>
              </a:schemeClr>
            </a:solidFill>
          </a:ln>
        </p:spPr>
        <p:txBody>
          <a:bodyPr wrap="square" rtlCol="0">
            <a:spAutoFit/>
          </a:bodyPr>
          <a:lstStyle/>
          <a:p>
            <a:r>
              <a:rPr lang="fr-FR" sz="1100" b="1" dirty="0">
                <a:solidFill>
                  <a:srgbClr val="575756"/>
                </a:solidFill>
                <a:latin typeface="Marianne" panose="02000000000000000000" pitchFamily="2" charset="0"/>
              </a:rPr>
              <a:t>RNCP : 21547</a:t>
            </a:r>
          </a:p>
          <a:p>
            <a:r>
              <a:rPr lang="fr-FR" sz="1100" b="1" dirty="0">
                <a:solidFill>
                  <a:srgbClr val="575756"/>
                </a:solidFill>
                <a:latin typeface="Marianne" panose="02000000000000000000" pitchFamily="2" charset="0"/>
              </a:rPr>
              <a:t>CPF : RS 898</a:t>
            </a:r>
          </a:p>
          <a:p>
            <a:r>
              <a:rPr lang="fr-FR" sz="1100" b="1" dirty="0">
                <a:solidFill>
                  <a:srgbClr val="575756"/>
                </a:solidFill>
                <a:latin typeface="Marianne" panose="02000000000000000000" pitchFamily="2" charset="0"/>
              </a:rPr>
              <a:t>ROME : 42725 </a:t>
            </a:r>
          </a:p>
        </p:txBody>
      </p:sp>
      <p:sp>
        <p:nvSpPr>
          <p:cNvPr id="11" name="ZoneTexte 10"/>
          <p:cNvSpPr txBox="1"/>
          <p:nvPr/>
        </p:nvSpPr>
        <p:spPr>
          <a:xfrm>
            <a:off x="985962" y="6249726"/>
            <a:ext cx="5899867" cy="738664"/>
          </a:xfrm>
          <a:prstGeom prst="rect">
            <a:avLst/>
          </a:prstGeom>
          <a:noFill/>
        </p:spPr>
        <p:txBody>
          <a:bodyPr wrap="square" rtlCol="0">
            <a:spAutoFit/>
          </a:bodyPr>
          <a:lstStyle/>
          <a:p>
            <a:r>
              <a:rPr lang="fr-FR" sz="1050" b="1" i="1" dirty="0">
                <a:latin typeface="Marianne" pitchFamily="50" charset="0"/>
              </a:rPr>
              <a:t>La connaissance et la maîtrise des règles d’hygiène alimentaire sont indissociables de toute préparation alimentaire qu’elle soit traditionnelle ou par simple assemblage. La  loi exige que les établissements exerçant une activité de restauration commerciale soient en conformité avec l’arrêté du 13 juin 2016(NOR : 1615543N)</a:t>
            </a:r>
          </a:p>
        </p:txBody>
      </p:sp>
      <p:sp>
        <p:nvSpPr>
          <p:cNvPr id="12" name="ZoneTexte 11"/>
          <p:cNvSpPr txBox="1"/>
          <p:nvPr/>
        </p:nvSpPr>
        <p:spPr>
          <a:xfrm>
            <a:off x="985962" y="7036901"/>
            <a:ext cx="5883965" cy="1061829"/>
          </a:xfrm>
          <a:prstGeom prst="rect">
            <a:avLst/>
          </a:prstGeom>
          <a:noFill/>
        </p:spPr>
        <p:txBody>
          <a:bodyPr wrap="square" rtlCol="0">
            <a:spAutoFit/>
          </a:bodyPr>
          <a:lstStyle/>
          <a:p>
            <a:r>
              <a:rPr lang="fr-FR" sz="1050" b="1" dirty="0">
                <a:latin typeface="Marianne" pitchFamily="50" charset="0"/>
              </a:rPr>
              <a:t>Objectifs :</a:t>
            </a:r>
          </a:p>
          <a:p>
            <a:pPr>
              <a:buClr>
                <a:srgbClr val="FF0000"/>
              </a:buClr>
              <a:buFont typeface="Wingdings" pitchFamily="2" charset="2"/>
              <a:buChar char="Ø"/>
            </a:pPr>
            <a:r>
              <a:rPr lang="fr-FR" sz="1050" dirty="0">
                <a:latin typeface="Marianne" pitchFamily="50" charset="0"/>
              </a:rPr>
              <a:t>S’approprier et mettre en application les fondamentaux en matière d’hygiène .</a:t>
            </a:r>
          </a:p>
          <a:p>
            <a:pPr>
              <a:buClr>
                <a:srgbClr val="FF0000"/>
              </a:buClr>
              <a:buFont typeface="Wingdings" pitchFamily="2" charset="2"/>
              <a:buChar char="Ø"/>
            </a:pPr>
            <a:r>
              <a:rPr lang="fr-FR" sz="1050" dirty="0">
                <a:latin typeface="Marianne" pitchFamily="50" charset="0"/>
              </a:rPr>
              <a:t>Connaître et maîtriser  les documents de contrôle.</a:t>
            </a:r>
          </a:p>
          <a:p>
            <a:pPr>
              <a:buClr>
                <a:srgbClr val="FF0000"/>
              </a:buClr>
              <a:buFont typeface="Wingdings" pitchFamily="2" charset="2"/>
              <a:buChar char="Ø"/>
            </a:pPr>
            <a:r>
              <a:rPr lang="fr-FR" sz="1050" dirty="0">
                <a:latin typeface="Marianne" pitchFamily="50" charset="0"/>
              </a:rPr>
              <a:t>Acquérir les capacités nécessaires pour organiser et gérer son poste de travail conformes à la règlementation et permettant la satisfaction du client.</a:t>
            </a:r>
          </a:p>
          <a:p>
            <a:pPr>
              <a:buClr>
                <a:srgbClr val="FF0000"/>
              </a:buClr>
              <a:buFont typeface="Wingdings" pitchFamily="2" charset="2"/>
              <a:buChar char="Ø"/>
            </a:pPr>
            <a:r>
              <a:rPr lang="fr-FR" sz="1050" dirty="0">
                <a:latin typeface="Marianne" pitchFamily="50" charset="0"/>
              </a:rPr>
              <a:t>Etre en conformité avec la législation pour exercer une activité de restauration .</a:t>
            </a:r>
          </a:p>
        </p:txBody>
      </p:sp>
    </p:spTree>
    <p:extLst>
      <p:ext uri="{BB962C8B-B14F-4D97-AF65-F5344CB8AC3E}">
        <p14:creationId xmlns:p14="http://schemas.microsoft.com/office/powerpoint/2010/main" val="22151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849363" y="2873041"/>
            <a:ext cx="1155552" cy="261610"/>
          </a:xfrm>
          <a:prstGeom prst="rect">
            <a:avLst/>
          </a:prstGeom>
          <a:noFill/>
        </p:spPr>
        <p:txBody>
          <a:bodyPr wrap="square" rtlCol="0">
            <a:spAutoFit/>
          </a:bodyPr>
          <a:lstStyle/>
          <a:p>
            <a:r>
              <a:rPr lang="fr-FR" sz="1050" dirty="0">
                <a:solidFill>
                  <a:srgbClr val="575756"/>
                </a:solidFill>
                <a:latin typeface="Marianne" panose="02000000000000000000" pitchFamily="2" charset="0"/>
                <a:ea typeface="Roboto Lt" pitchFamily="2" charset="0"/>
              </a:rPr>
              <a:t>Tout public</a:t>
            </a:r>
          </a:p>
        </p:txBody>
      </p:sp>
      <p:sp>
        <p:nvSpPr>
          <p:cNvPr id="19" name="ZoneTexte 18"/>
          <p:cNvSpPr txBox="1"/>
          <p:nvPr/>
        </p:nvSpPr>
        <p:spPr>
          <a:xfrm>
            <a:off x="849363" y="3552532"/>
            <a:ext cx="3291129"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kern="1200" dirty="0" err="1">
                <a:solidFill>
                  <a:srgbClr val="575756"/>
                </a:solidFill>
                <a:latin typeface="Marianne" panose="02000000000000000000" pitchFamily="2" charset="0"/>
                <a:ea typeface="Roboto Lt" pitchFamily="2" charset="0"/>
              </a:rPr>
              <a:t>Prérequis</a:t>
            </a:r>
            <a:r>
              <a:rPr lang="fr-FR" sz="1000" kern="1200" dirty="0">
                <a:solidFill>
                  <a:srgbClr val="575756"/>
                </a:solidFill>
                <a:latin typeface="Marianne" panose="02000000000000000000" pitchFamily="2" charset="0"/>
                <a:ea typeface="Roboto Lt" pitchFamily="2" charset="0"/>
              </a:rPr>
              <a:t> : Maîtriser le socle de connaissance et de compétence</a:t>
            </a:r>
            <a:r>
              <a:rPr lang="fr-FR" sz="1000" dirty="0">
                <a:solidFill>
                  <a:srgbClr val="575756"/>
                </a:solidFill>
                <a:latin typeface="Marianne" panose="02000000000000000000" pitchFamily="2" charset="0"/>
                <a:ea typeface="Roboto Lt" pitchFamily="2" charset="0"/>
              </a:rPr>
              <a:t>.</a:t>
            </a:r>
            <a:endParaRPr lang="fr-FR" sz="1000" kern="1200" dirty="0">
              <a:solidFill>
                <a:srgbClr val="575756"/>
              </a:solidFill>
              <a:latin typeface="Marianne" panose="02000000000000000000" pitchFamily="2" charset="0"/>
              <a:ea typeface="Roboto Lt" pitchFamily="2" charset="0"/>
            </a:endParaRPr>
          </a:p>
        </p:txBody>
      </p:sp>
      <p:sp>
        <p:nvSpPr>
          <p:cNvPr id="22" name="ZoneTexte 21"/>
          <p:cNvSpPr txBox="1"/>
          <p:nvPr/>
        </p:nvSpPr>
        <p:spPr>
          <a:xfrm>
            <a:off x="849363" y="4474393"/>
            <a:ext cx="3454307" cy="246221"/>
          </a:xfrm>
          <a:prstGeom prst="rect">
            <a:avLst/>
          </a:prstGeom>
          <a:noFill/>
        </p:spPr>
        <p:txBody>
          <a:bodyPr wrap="square" rtlCol="0">
            <a:spAutoFit/>
          </a:bodyPr>
          <a:lstStyle/>
          <a:p>
            <a:pPr algn="l" rtl="0"/>
            <a:r>
              <a:rPr lang="fr-FR" sz="1000" kern="1200" dirty="0">
                <a:solidFill>
                  <a:srgbClr val="575756"/>
                </a:solidFill>
                <a:latin typeface="Marianne" panose="02000000000000000000" pitchFamily="2" charset="0"/>
                <a:ea typeface="Roboto Lt" pitchFamily="2" charset="0"/>
              </a:rPr>
              <a:t>Sur entretien.</a:t>
            </a:r>
          </a:p>
        </p:txBody>
      </p:sp>
      <p:sp>
        <p:nvSpPr>
          <p:cNvPr id="25" name="ZoneTexte 24"/>
          <p:cNvSpPr txBox="1"/>
          <p:nvPr/>
        </p:nvSpPr>
        <p:spPr>
          <a:xfrm>
            <a:off x="849363" y="5144411"/>
            <a:ext cx="3454307" cy="246221"/>
          </a:xfrm>
          <a:prstGeom prst="rect">
            <a:avLst/>
          </a:prstGeom>
          <a:noFill/>
        </p:spPr>
        <p:txBody>
          <a:bodyPr wrap="square" rtlCol="0">
            <a:spAutoFit/>
          </a:bodyPr>
          <a:lstStyle/>
          <a:p>
            <a:pPr algn="l" rtl="0"/>
            <a:r>
              <a:rPr lang="fr-FR" sz="1000" u="none" kern="1200" dirty="0">
                <a:solidFill>
                  <a:srgbClr val="575756"/>
                </a:solidFill>
                <a:latin typeface="Marianne" panose="02000000000000000000" pitchFamily="2" charset="0"/>
                <a:ea typeface="Roboto Lt" pitchFamily="2" charset="0"/>
              </a:rPr>
              <a:t>Nous consulter.</a:t>
            </a:r>
          </a:p>
        </p:txBody>
      </p:sp>
      <p:sp>
        <p:nvSpPr>
          <p:cNvPr id="28" name="ZoneTexte 27"/>
          <p:cNvSpPr txBox="1"/>
          <p:nvPr/>
        </p:nvSpPr>
        <p:spPr>
          <a:xfrm>
            <a:off x="849363" y="5813942"/>
            <a:ext cx="3454307" cy="400110"/>
          </a:xfrm>
          <a:prstGeom prst="rect">
            <a:avLst/>
          </a:prstGeom>
          <a:noFill/>
        </p:spPr>
        <p:txBody>
          <a:bodyPr wrap="square" rtlCol="0">
            <a:spAutoFit/>
          </a:bodyPr>
          <a:lstStyle/>
          <a:p>
            <a:pPr algn="l" rtl="0"/>
            <a:r>
              <a:rPr lang="fr-FR" sz="1000" u="none" kern="1200" dirty="0">
                <a:solidFill>
                  <a:srgbClr val="575756"/>
                </a:solidFill>
                <a:latin typeface="Marianne" panose="02000000000000000000" pitchFamily="2" charset="0"/>
                <a:ea typeface="Roboto Lt" pitchFamily="2" charset="0"/>
              </a:rPr>
              <a:t>Evaluation en cours de formation en situation</a:t>
            </a:r>
            <a:r>
              <a:rPr lang="fr-FR" sz="1000" u="none" kern="1200" baseline="0" dirty="0">
                <a:solidFill>
                  <a:srgbClr val="575756"/>
                </a:solidFill>
                <a:latin typeface="Marianne" panose="02000000000000000000" pitchFamily="2" charset="0"/>
                <a:ea typeface="Roboto Lt" pitchFamily="2" charset="0"/>
              </a:rPr>
              <a:t> </a:t>
            </a:r>
            <a:r>
              <a:rPr lang="fr-FR" sz="1000" u="none" kern="1200" dirty="0">
                <a:solidFill>
                  <a:srgbClr val="575756"/>
                </a:solidFill>
                <a:latin typeface="Marianne" panose="02000000000000000000" pitchFamily="2" charset="0"/>
                <a:ea typeface="Roboto Lt" pitchFamily="2" charset="0"/>
              </a:rPr>
              <a:t>pratique ; évaluation en fin de formation.</a:t>
            </a:r>
          </a:p>
        </p:txBody>
      </p:sp>
      <p:sp>
        <p:nvSpPr>
          <p:cNvPr id="31" name="ZoneTexte 30"/>
          <p:cNvSpPr txBox="1"/>
          <p:nvPr/>
        </p:nvSpPr>
        <p:spPr>
          <a:xfrm>
            <a:off x="849363" y="6838512"/>
            <a:ext cx="3454307" cy="553998"/>
          </a:xfrm>
          <a:prstGeom prst="rect">
            <a:avLst/>
          </a:prstGeom>
          <a:noFill/>
        </p:spPr>
        <p:txBody>
          <a:bodyPr wrap="square" rtlCol="0">
            <a:spAutoFit/>
          </a:bodyPr>
          <a:lstStyle/>
          <a:p>
            <a:pPr algn="l" rtl="0"/>
            <a:r>
              <a:rPr lang="fr-FR" sz="1000" u="none" kern="1200" dirty="0">
                <a:solidFill>
                  <a:srgbClr val="575756"/>
                </a:solidFill>
                <a:latin typeface="Marianne" panose="02000000000000000000" pitchFamily="2" charset="0"/>
                <a:ea typeface="Roboto Lt" pitchFamily="2" charset="0"/>
              </a:rPr>
              <a:t>Nos référents handicap sont à votre écoute pour l’analyse de vos besoins spécifiques et l’adaptation de votre</a:t>
            </a:r>
            <a:r>
              <a:rPr lang="fr-FR" sz="1000" u="none" kern="1200" baseline="0" dirty="0">
                <a:solidFill>
                  <a:srgbClr val="575756"/>
                </a:solidFill>
                <a:latin typeface="Marianne" panose="02000000000000000000" pitchFamily="2" charset="0"/>
                <a:ea typeface="Roboto Lt" pitchFamily="2" charset="0"/>
              </a:rPr>
              <a:t> </a:t>
            </a:r>
            <a:r>
              <a:rPr lang="fr-FR" sz="1000" u="none" kern="1200" dirty="0">
                <a:solidFill>
                  <a:srgbClr val="575756"/>
                </a:solidFill>
                <a:latin typeface="Marianne" panose="02000000000000000000" pitchFamily="2" charset="0"/>
                <a:ea typeface="Roboto Lt" pitchFamily="2" charset="0"/>
              </a:rPr>
              <a:t>formation. </a:t>
            </a:r>
          </a:p>
        </p:txBody>
      </p:sp>
      <p:sp>
        <p:nvSpPr>
          <p:cNvPr id="35" name="ZoneTexte 34"/>
          <p:cNvSpPr txBox="1"/>
          <p:nvPr/>
        </p:nvSpPr>
        <p:spPr>
          <a:xfrm>
            <a:off x="5102454" y="2782176"/>
            <a:ext cx="2183438" cy="415498"/>
          </a:xfrm>
          <a:prstGeom prst="rect">
            <a:avLst/>
          </a:prstGeom>
          <a:noFill/>
        </p:spPr>
        <p:txBody>
          <a:bodyPr wrap="square" rtlCol="0">
            <a:spAutoFit/>
          </a:bodyPr>
          <a:lstStyle/>
          <a:p>
            <a:r>
              <a:rPr lang="fr-FR" sz="1050" dirty="0">
                <a:solidFill>
                  <a:srgbClr val="575756"/>
                </a:solidFill>
                <a:latin typeface="Marianne" panose="02000000000000000000" pitchFamily="2" charset="0"/>
                <a:ea typeface="Roboto Lt" pitchFamily="2" charset="0"/>
              </a:rPr>
              <a:t>Prise en charge par le Conseil Régional Haut de France.</a:t>
            </a:r>
          </a:p>
        </p:txBody>
      </p:sp>
      <p:sp>
        <p:nvSpPr>
          <p:cNvPr id="38" name="ZoneTexte 37"/>
          <p:cNvSpPr txBox="1"/>
          <p:nvPr/>
        </p:nvSpPr>
        <p:spPr>
          <a:xfrm>
            <a:off x="5102454" y="3492345"/>
            <a:ext cx="2112162" cy="415498"/>
          </a:xfrm>
          <a:prstGeom prst="rect">
            <a:avLst/>
          </a:prstGeom>
          <a:noFill/>
        </p:spPr>
        <p:txBody>
          <a:bodyPr wrap="square" rtlCol="0">
            <a:spAutoFit/>
          </a:bodyPr>
          <a:lstStyle/>
          <a:p>
            <a:r>
              <a:rPr lang="fr-FR" sz="1050" dirty="0">
                <a:solidFill>
                  <a:srgbClr val="575756"/>
                </a:solidFill>
                <a:latin typeface="Marianne" panose="02000000000000000000" pitchFamily="2" charset="0"/>
                <a:ea typeface="Roboto Lt" pitchFamily="2" charset="0"/>
              </a:rPr>
              <a:t>ASP</a:t>
            </a:r>
          </a:p>
          <a:p>
            <a:r>
              <a:rPr lang="fr-FR" sz="1050" dirty="0">
                <a:solidFill>
                  <a:srgbClr val="575756"/>
                </a:solidFill>
                <a:latin typeface="Marianne" panose="02000000000000000000" pitchFamily="2" charset="0"/>
                <a:ea typeface="Roboto Lt" pitchFamily="2" charset="0"/>
              </a:rPr>
              <a:t>Pôle Emploi</a:t>
            </a:r>
          </a:p>
        </p:txBody>
      </p:sp>
      <p:sp>
        <p:nvSpPr>
          <p:cNvPr id="41" name="ZoneTexte 40"/>
          <p:cNvSpPr txBox="1"/>
          <p:nvPr/>
        </p:nvSpPr>
        <p:spPr>
          <a:xfrm>
            <a:off x="5102454" y="4379408"/>
            <a:ext cx="2183438" cy="577081"/>
          </a:xfrm>
          <a:prstGeom prst="rect">
            <a:avLst/>
          </a:prstGeom>
          <a:noFill/>
        </p:spPr>
        <p:txBody>
          <a:bodyPr wrap="square" rtlCol="0">
            <a:spAutoFit/>
          </a:bodyPr>
          <a:lstStyle/>
          <a:p>
            <a:r>
              <a:rPr lang="fr-FR" sz="1050" dirty="0">
                <a:solidFill>
                  <a:srgbClr val="575756"/>
                </a:solidFill>
                <a:latin typeface="Marianne" panose="02000000000000000000" pitchFamily="2" charset="0"/>
                <a:ea typeface="Roboto" panose="02000000000000000000" pitchFamily="2" charset="0"/>
                <a:cs typeface="Roboto" panose="02000000000000000000" pitchFamily="2" charset="0"/>
              </a:rPr>
              <a:t>Lycée Jean-Charles CAZIN</a:t>
            </a:r>
          </a:p>
          <a:p>
            <a:r>
              <a:rPr lang="fr-FR" sz="1050" dirty="0">
                <a:solidFill>
                  <a:srgbClr val="575756"/>
                </a:solidFill>
                <a:latin typeface="Marianne" panose="02000000000000000000" pitchFamily="2" charset="0"/>
                <a:ea typeface="Roboto Lt" pitchFamily="2" charset="0"/>
              </a:rPr>
              <a:t>42, rue </a:t>
            </a:r>
            <a:r>
              <a:rPr lang="fr-FR" sz="1050" dirty="0" err="1">
                <a:solidFill>
                  <a:srgbClr val="575756"/>
                </a:solidFill>
                <a:latin typeface="Marianne" panose="02000000000000000000" pitchFamily="2" charset="0"/>
                <a:ea typeface="Roboto Lt" pitchFamily="2" charset="0"/>
              </a:rPr>
              <a:t>Cazin</a:t>
            </a:r>
            <a:endParaRPr lang="fr-FR" sz="1050" dirty="0">
              <a:solidFill>
                <a:srgbClr val="575756"/>
              </a:solidFill>
              <a:latin typeface="Marianne" panose="02000000000000000000" pitchFamily="2" charset="0"/>
              <a:ea typeface="Roboto Lt" pitchFamily="2" charset="0"/>
            </a:endParaRPr>
          </a:p>
          <a:p>
            <a:r>
              <a:rPr lang="fr-FR" sz="1050" dirty="0">
                <a:solidFill>
                  <a:srgbClr val="575756"/>
                </a:solidFill>
                <a:latin typeface="Marianne" panose="02000000000000000000" pitchFamily="2" charset="0"/>
                <a:ea typeface="Roboto Lt" pitchFamily="2" charset="0"/>
              </a:rPr>
              <a:t>62200 BOULOGNE sur Mer</a:t>
            </a:r>
          </a:p>
        </p:txBody>
      </p:sp>
      <p:sp>
        <p:nvSpPr>
          <p:cNvPr id="44" name="ZoneTexte 43"/>
          <p:cNvSpPr txBox="1"/>
          <p:nvPr/>
        </p:nvSpPr>
        <p:spPr>
          <a:xfrm>
            <a:off x="5102454" y="5378393"/>
            <a:ext cx="2112162" cy="415498"/>
          </a:xfrm>
          <a:prstGeom prst="rect">
            <a:avLst/>
          </a:prstGeom>
          <a:noFill/>
        </p:spPr>
        <p:txBody>
          <a:bodyPr wrap="square" rtlCol="0">
            <a:spAutoFit/>
          </a:bodyPr>
          <a:lstStyle/>
          <a:p>
            <a:r>
              <a:rPr lang="fr-FR" sz="1050" dirty="0">
                <a:solidFill>
                  <a:srgbClr val="575756"/>
                </a:solidFill>
                <a:latin typeface="Marianne" panose="02000000000000000000" pitchFamily="2" charset="0"/>
                <a:ea typeface="Roboto Lt" pitchFamily="2" charset="0"/>
              </a:rPr>
              <a:t>Formateurs</a:t>
            </a:r>
            <a:r>
              <a:rPr lang="fr-FR" sz="1050" baseline="0" dirty="0">
                <a:solidFill>
                  <a:srgbClr val="575756"/>
                </a:solidFill>
                <a:latin typeface="Marianne" panose="02000000000000000000" pitchFamily="2" charset="0"/>
                <a:ea typeface="Roboto Lt" pitchFamily="2" charset="0"/>
              </a:rPr>
              <a:t> experts</a:t>
            </a:r>
          </a:p>
          <a:p>
            <a:r>
              <a:rPr lang="fr-FR" sz="1050" baseline="0" dirty="0">
                <a:solidFill>
                  <a:srgbClr val="575756"/>
                </a:solidFill>
                <a:latin typeface="Marianne" panose="02000000000000000000" pitchFamily="2" charset="0"/>
                <a:ea typeface="Roboto Lt" pitchFamily="2" charset="0"/>
              </a:rPr>
              <a:t>dans le domaine.</a:t>
            </a:r>
            <a:endParaRPr lang="fr-FR" sz="1050" dirty="0">
              <a:solidFill>
                <a:srgbClr val="575756"/>
              </a:solidFill>
              <a:latin typeface="Marianne" panose="02000000000000000000" pitchFamily="2" charset="0"/>
              <a:ea typeface="Roboto Lt" pitchFamily="2" charset="0"/>
            </a:endParaRPr>
          </a:p>
        </p:txBody>
      </p:sp>
      <p:sp>
        <p:nvSpPr>
          <p:cNvPr id="47" name="ZoneTexte 46"/>
          <p:cNvSpPr txBox="1"/>
          <p:nvPr/>
        </p:nvSpPr>
        <p:spPr>
          <a:xfrm>
            <a:off x="5049700" y="6280497"/>
            <a:ext cx="2288946" cy="900246"/>
          </a:xfrm>
          <a:prstGeom prst="rect">
            <a:avLst/>
          </a:prstGeom>
          <a:noFill/>
        </p:spPr>
        <p:txBody>
          <a:bodyPr wrap="square" rtlCol="0">
            <a:spAutoFit/>
          </a:bodyPr>
          <a:lstStyle/>
          <a:p>
            <a:pPr marL="228600" indent="-228600"/>
            <a:r>
              <a:rPr lang="fr-FR" sz="1050" b="1" dirty="0">
                <a:solidFill>
                  <a:srgbClr val="575756"/>
                </a:solidFill>
                <a:latin typeface="Marianne" panose="02000000000000000000" pitchFamily="2" charset="0"/>
                <a:ea typeface="Roboto" pitchFamily="2" charset="0"/>
              </a:rPr>
              <a:t>18, 19 et 20 janvier 2023</a:t>
            </a:r>
          </a:p>
          <a:p>
            <a:pPr marL="228600" indent="-228600"/>
            <a:r>
              <a:rPr lang="fr-FR" sz="1050" dirty="0">
                <a:solidFill>
                  <a:srgbClr val="575756"/>
                </a:solidFill>
                <a:latin typeface="Marianne" panose="02000000000000000000" pitchFamily="2" charset="0"/>
                <a:ea typeface="Roboto" pitchFamily="2" charset="0"/>
              </a:rPr>
              <a:t>De 9h à 12h et de 13h à 17h les 18 et 20 janvier et </a:t>
            </a:r>
            <a:r>
              <a:rPr lang="fr-FR" sz="1050">
                <a:solidFill>
                  <a:srgbClr val="575756"/>
                </a:solidFill>
                <a:latin typeface="Marianne" panose="02000000000000000000" pitchFamily="2" charset="0"/>
                <a:ea typeface="Roboto" pitchFamily="2" charset="0"/>
              </a:rPr>
              <a:t>de 8h à 15h </a:t>
            </a:r>
            <a:r>
              <a:rPr lang="fr-FR" sz="1050" dirty="0">
                <a:solidFill>
                  <a:srgbClr val="575756"/>
                </a:solidFill>
                <a:latin typeface="Marianne" panose="02000000000000000000" pitchFamily="2" charset="0"/>
                <a:ea typeface="Roboto" pitchFamily="2" charset="0"/>
              </a:rPr>
              <a:t>le 19 janvier</a:t>
            </a:r>
          </a:p>
          <a:p>
            <a:r>
              <a:rPr lang="fr-FR" sz="1050" dirty="0">
                <a:solidFill>
                  <a:srgbClr val="575756"/>
                </a:solidFill>
                <a:latin typeface="Marianne" panose="02000000000000000000" pitchFamily="2" charset="0"/>
                <a:ea typeface="Roboto Lt" pitchFamily="2" charset="0"/>
              </a:rPr>
              <a:t>Durée en centre : 21h</a:t>
            </a:r>
          </a:p>
        </p:txBody>
      </p:sp>
      <p:sp>
        <p:nvSpPr>
          <p:cNvPr id="49" name="ZoneTexte 48"/>
          <p:cNvSpPr txBox="1"/>
          <p:nvPr/>
        </p:nvSpPr>
        <p:spPr>
          <a:xfrm>
            <a:off x="5099976" y="7212603"/>
            <a:ext cx="1984479" cy="430887"/>
          </a:xfrm>
          <a:prstGeom prst="rect">
            <a:avLst/>
          </a:prstGeom>
          <a:noFill/>
        </p:spPr>
        <p:txBody>
          <a:bodyPr wrap="square" rtlCol="0">
            <a:spAutoFit/>
          </a:bodyPr>
          <a:lstStyle/>
          <a:p>
            <a:r>
              <a:rPr lang="fr-FR" sz="1100" b="1" dirty="0">
                <a:solidFill>
                  <a:srgbClr val="575756"/>
                </a:solidFill>
                <a:latin typeface="Marianne" panose="02000000000000000000" pitchFamily="2" charset="0"/>
              </a:rPr>
              <a:t>Réunions d’informations collectives le 6 janvier à 9 h 30</a:t>
            </a:r>
          </a:p>
        </p:txBody>
      </p:sp>
      <p:sp>
        <p:nvSpPr>
          <p:cNvPr id="50" name="ZoneTexte 49"/>
          <p:cNvSpPr txBox="1"/>
          <p:nvPr/>
        </p:nvSpPr>
        <p:spPr>
          <a:xfrm>
            <a:off x="5055117" y="7589684"/>
            <a:ext cx="2288946" cy="577081"/>
          </a:xfrm>
          <a:prstGeom prst="rect">
            <a:avLst/>
          </a:prstGeom>
          <a:noFill/>
        </p:spPr>
        <p:txBody>
          <a:bodyPr wrap="square" rtlCol="0">
            <a:spAutoFit/>
          </a:bodyPr>
          <a:lstStyle/>
          <a:p>
            <a:pPr marL="0" indent="0">
              <a:buClr>
                <a:srgbClr val="E30613"/>
              </a:buClr>
              <a:buSzPct val="70000"/>
              <a:buFont typeface="Montserrat Light" panose="00000400000000000000" pitchFamily="2" charset="0"/>
              <a:buNone/>
            </a:pPr>
            <a:r>
              <a:rPr lang="fr-FR" sz="1050" dirty="0">
                <a:solidFill>
                  <a:srgbClr val="575756"/>
                </a:solidFill>
                <a:latin typeface="Marianne" panose="02000000000000000000" pitchFamily="2" charset="0"/>
                <a:ea typeface="Roboto Lt" pitchFamily="2" charset="0"/>
              </a:rPr>
              <a:t> </a:t>
            </a:r>
            <a:r>
              <a:rPr lang="fr-FR" sz="1050" b="1" dirty="0">
                <a:solidFill>
                  <a:srgbClr val="575756"/>
                </a:solidFill>
                <a:latin typeface="Marianne" panose="02000000000000000000" pitchFamily="2" charset="0"/>
                <a:ea typeface="Roboto Lt" pitchFamily="2" charset="0"/>
              </a:rPr>
              <a:t>GRETA  :1, Allée Flaubert 62200 Boulogne sur mer</a:t>
            </a:r>
          </a:p>
          <a:p>
            <a:pPr marL="0" indent="0">
              <a:buClr>
                <a:srgbClr val="E30613"/>
              </a:buClr>
              <a:buSzPct val="70000"/>
              <a:buFont typeface="Montserrat Light" panose="00000400000000000000" pitchFamily="2" charset="0"/>
              <a:buNone/>
            </a:pPr>
            <a:endParaRPr lang="fr-FR" sz="1050" b="1" dirty="0">
              <a:solidFill>
                <a:srgbClr val="575756"/>
              </a:solidFill>
              <a:latin typeface="Marianne" panose="02000000000000000000" pitchFamily="2" charset="0"/>
              <a:ea typeface="Roboto Lt" pitchFamily="2" charset="0"/>
            </a:endParaRPr>
          </a:p>
        </p:txBody>
      </p:sp>
      <p:sp>
        <p:nvSpPr>
          <p:cNvPr id="18" name="ZoneTexte 17">
            <a:extLst>
              <a:ext uri="{FF2B5EF4-FFF2-40B4-BE49-F238E27FC236}">
                <a16:creationId xmlns:a16="http://schemas.microsoft.com/office/drawing/2014/main" id="{0EF43E65-C65B-41B2-8814-5E4EFE13CB2F}"/>
              </a:ext>
            </a:extLst>
          </p:cNvPr>
          <p:cNvSpPr txBox="1"/>
          <p:nvPr/>
        </p:nvSpPr>
        <p:spPr>
          <a:xfrm>
            <a:off x="484841" y="9493090"/>
            <a:ext cx="2008267" cy="246221"/>
          </a:xfrm>
          <a:prstGeom prst="rect">
            <a:avLst/>
          </a:prstGeom>
          <a:noFill/>
        </p:spPr>
        <p:txBody>
          <a:bodyPr wrap="square" rtlCol="0">
            <a:spAutoFit/>
          </a:bodyPr>
          <a:lstStyle/>
          <a:p>
            <a:r>
              <a:rPr lang="fr-FR" sz="1000" b="1" dirty="0">
                <a:solidFill>
                  <a:schemeClr val="bg1"/>
                </a:solidFill>
                <a:latin typeface="Marianne" panose="02000000000000000000" pitchFamily="2" charset="0"/>
                <a:ea typeface="Roboto Lt" panose="02000000000000000000" pitchFamily="2" charset="0"/>
                <a:cs typeface="Roboto" panose="02000000000000000000" pitchFamily="2" charset="0"/>
              </a:rPr>
              <a:t>Isabelle </a:t>
            </a:r>
            <a:r>
              <a:rPr lang="fr-FR" sz="1000" b="1">
                <a:solidFill>
                  <a:schemeClr val="bg1"/>
                </a:solidFill>
                <a:latin typeface="Marianne" panose="02000000000000000000" pitchFamily="2" charset="0"/>
                <a:ea typeface="Roboto Lt" panose="02000000000000000000" pitchFamily="2" charset="0"/>
                <a:cs typeface="Roboto" panose="02000000000000000000" pitchFamily="2" charset="0"/>
              </a:rPr>
              <a:t>BOHAIN Assistante</a:t>
            </a:r>
            <a:endParaRPr lang="fr-FR" sz="1000" b="1" dirty="0">
              <a:solidFill>
                <a:schemeClr val="bg1"/>
              </a:solidFill>
              <a:latin typeface="Marianne" panose="02000000000000000000" pitchFamily="2" charset="0"/>
              <a:ea typeface="Roboto Lt" panose="02000000000000000000" pitchFamily="2" charset="0"/>
              <a:cs typeface="Roboto" panose="02000000000000000000" pitchFamily="2" charset="0"/>
            </a:endParaRPr>
          </a:p>
        </p:txBody>
      </p:sp>
      <p:sp>
        <p:nvSpPr>
          <p:cNvPr id="20" name="ZoneTexte 19">
            <a:extLst>
              <a:ext uri="{FF2B5EF4-FFF2-40B4-BE49-F238E27FC236}">
                <a16:creationId xmlns:a16="http://schemas.microsoft.com/office/drawing/2014/main" id="{93EE7A29-02B5-4AB3-AD67-DF1B8DBD11CD}"/>
              </a:ext>
            </a:extLst>
          </p:cNvPr>
          <p:cNvSpPr txBox="1"/>
          <p:nvPr/>
        </p:nvSpPr>
        <p:spPr>
          <a:xfrm>
            <a:off x="725883" y="9747712"/>
            <a:ext cx="1718858" cy="230832"/>
          </a:xfrm>
          <a:prstGeom prst="rect">
            <a:avLst/>
          </a:prstGeom>
          <a:noFill/>
        </p:spPr>
        <p:txBody>
          <a:bodyPr wrap="square" rtlCol="0">
            <a:spAutoFit/>
          </a:bodyPr>
          <a:lstStyle/>
          <a:p>
            <a:r>
              <a:rPr lang="fr-FR" sz="900" dirty="0">
                <a:solidFill>
                  <a:schemeClr val="bg1"/>
                </a:solidFill>
                <a:latin typeface="Marianne" panose="02000000000000000000" pitchFamily="2" charset="0"/>
                <a:ea typeface="Roboto" pitchFamily="2" charset="0"/>
                <a:cs typeface="Roboto" pitchFamily="2" charset="0"/>
              </a:rPr>
              <a:t>agenceboulogne@ac-lille.fr</a:t>
            </a:r>
            <a:endParaRPr lang="fr-FR" sz="500" dirty="0">
              <a:solidFill>
                <a:schemeClr val="bg1"/>
              </a:solidFill>
              <a:latin typeface="Marianne" panose="02000000000000000000" pitchFamily="2" charset="0"/>
              <a:ea typeface="Roboto" pitchFamily="2" charset="0"/>
              <a:cs typeface="Roboto" pitchFamily="2" charset="0"/>
            </a:endParaRPr>
          </a:p>
        </p:txBody>
      </p:sp>
      <p:pic>
        <p:nvPicPr>
          <p:cNvPr id="36" name="Image 35">
            <a:extLst>
              <a:ext uri="{FF2B5EF4-FFF2-40B4-BE49-F238E27FC236}">
                <a16:creationId xmlns:a16="http://schemas.microsoft.com/office/drawing/2014/main" id="{1FF507C0-6E02-984C-A99B-0F2AAB4A4E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4997" y="7123425"/>
            <a:ext cx="230121" cy="214779"/>
          </a:xfrm>
          <a:prstGeom prst="rect">
            <a:avLst/>
          </a:prstGeom>
        </p:spPr>
      </p:pic>
      <p:pic>
        <p:nvPicPr>
          <p:cNvPr id="4" name="Image 3" descr="Une image contenant texte, clipart&#10;&#10;Description générée automatiquement">
            <a:extLst>
              <a:ext uri="{FF2B5EF4-FFF2-40B4-BE49-F238E27FC236}">
                <a16:creationId xmlns:a16="http://schemas.microsoft.com/office/drawing/2014/main" id="{9DBF6EE4-94EC-D443-9C19-141E8DD7CD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322" y="9801949"/>
            <a:ext cx="148791" cy="145755"/>
          </a:xfrm>
          <a:prstGeom prst="rect">
            <a:avLst/>
          </a:prstGeom>
        </p:spPr>
      </p:pic>
      <p:pic>
        <p:nvPicPr>
          <p:cNvPr id="45" name="Image 44" descr="Une image contenant clipart&#10;&#10;Description générée automatiquement">
            <a:extLst>
              <a:ext uri="{FF2B5EF4-FFF2-40B4-BE49-F238E27FC236}">
                <a16:creationId xmlns:a16="http://schemas.microsoft.com/office/drawing/2014/main" id="{16099F60-E057-EB41-84D8-0BF4C0F209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322" y="10053437"/>
            <a:ext cx="145755" cy="145755"/>
          </a:xfrm>
          <a:prstGeom prst="rect">
            <a:avLst/>
          </a:prstGeom>
        </p:spPr>
      </p:pic>
      <p:sp>
        <p:nvSpPr>
          <p:cNvPr id="32" name="ZoneTexte 31">
            <a:extLst>
              <a:ext uri="{FF2B5EF4-FFF2-40B4-BE49-F238E27FC236}">
                <a16:creationId xmlns:a16="http://schemas.microsoft.com/office/drawing/2014/main" id="{2F27B7A1-92C1-3349-918F-38D552811927}"/>
              </a:ext>
            </a:extLst>
          </p:cNvPr>
          <p:cNvSpPr txBox="1"/>
          <p:nvPr/>
        </p:nvSpPr>
        <p:spPr>
          <a:xfrm>
            <a:off x="725883" y="10023937"/>
            <a:ext cx="1718861" cy="230832"/>
          </a:xfrm>
          <a:prstGeom prst="rect">
            <a:avLst/>
          </a:prstGeom>
          <a:noFill/>
        </p:spPr>
        <p:txBody>
          <a:bodyPr wrap="square" rtlCol="0">
            <a:spAutoFit/>
          </a:bodyPr>
          <a:lstStyle/>
          <a:p>
            <a:r>
              <a:rPr lang="fr-FR" sz="900" dirty="0">
                <a:solidFill>
                  <a:schemeClr val="bg1"/>
                </a:solidFill>
                <a:latin typeface="Marianne" panose="02000000000000000000" pitchFamily="2" charset="0"/>
                <a:ea typeface="Roboto" pitchFamily="2" charset="0"/>
                <a:cs typeface="Roboto" pitchFamily="2" charset="0"/>
              </a:rPr>
              <a:t>03 21 99 0 2 22</a:t>
            </a:r>
            <a:endParaRPr lang="fr-FR" sz="500" dirty="0">
              <a:solidFill>
                <a:schemeClr val="bg1"/>
              </a:solidFill>
              <a:latin typeface="Marianne" panose="02000000000000000000" pitchFamily="2" charset="0"/>
              <a:ea typeface="Roboto" pitchFamily="2" charset="0"/>
              <a:cs typeface="Roboto" pitchFamily="2" charset="0"/>
            </a:endParaRPr>
          </a:p>
        </p:txBody>
      </p:sp>
      <p:sp>
        <p:nvSpPr>
          <p:cNvPr id="23" name="ZoneTexte 22">
            <a:extLst>
              <a:ext uri="{FF2B5EF4-FFF2-40B4-BE49-F238E27FC236}">
                <a16:creationId xmlns:a16="http://schemas.microsoft.com/office/drawing/2014/main" id="{B5794FBB-1C24-144A-A8E9-18F83E3C7308}"/>
              </a:ext>
            </a:extLst>
          </p:cNvPr>
          <p:cNvSpPr txBox="1"/>
          <p:nvPr/>
        </p:nvSpPr>
        <p:spPr>
          <a:xfrm>
            <a:off x="2815045" y="9493090"/>
            <a:ext cx="2008267" cy="276999"/>
          </a:xfrm>
          <a:prstGeom prst="rect">
            <a:avLst/>
          </a:prstGeom>
          <a:noFill/>
        </p:spPr>
        <p:txBody>
          <a:bodyPr wrap="square" rtlCol="0">
            <a:spAutoFit/>
          </a:bodyPr>
          <a:lstStyle/>
          <a:p>
            <a:r>
              <a:rPr lang="fr-FR" sz="1200" b="1" dirty="0">
                <a:solidFill>
                  <a:schemeClr val="bg1"/>
                </a:solidFill>
                <a:latin typeface="Marianne" panose="02000000000000000000" pitchFamily="2" charset="0"/>
                <a:ea typeface="Roboto Lt" panose="02000000000000000000" pitchFamily="2" charset="0"/>
                <a:cs typeface="Roboto" panose="02000000000000000000" pitchFamily="2" charset="0"/>
              </a:rPr>
              <a:t> Véronique MYR </a:t>
            </a:r>
            <a:r>
              <a:rPr lang="fr-FR" sz="1200" b="1" dirty="0" err="1">
                <a:solidFill>
                  <a:schemeClr val="bg1"/>
                </a:solidFill>
                <a:latin typeface="Marianne" panose="02000000000000000000" pitchFamily="2" charset="0"/>
                <a:ea typeface="Roboto Lt" panose="02000000000000000000" pitchFamily="2" charset="0"/>
                <a:cs typeface="Roboto" panose="02000000000000000000" pitchFamily="2" charset="0"/>
              </a:rPr>
              <a:t>Coordo</a:t>
            </a:r>
            <a:endParaRPr lang="fr-FR" sz="1200" b="1" dirty="0">
              <a:solidFill>
                <a:schemeClr val="bg1"/>
              </a:solidFill>
              <a:latin typeface="Marianne" panose="02000000000000000000" pitchFamily="2" charset="0"/>
              <a:ea typeface="Roboto Lt" panose="02000000000000000000" pitchFamily="2" charset="0"/>
              <a:cs typeface="Roboto" panose="02000000000000000000" pitchFamily="2" charset="0"/>
            </a:endParaRPr>
          </a:p>
        </p:txBody>
      </p:sp>
      <p:sp>
        <p:nvSpPr>
          <p:cNvPr id="24" name="ZoneTexte 23">
            <a:extLst>
              <a:ext uri="{FF2B5EF4-FFF2-40B4-BE49-F238E27FC236}">
                <a16:creationId xmlns:a16="http://schemas.microsoft.com/office/drawing/2014/main" id="{89F6426E-C942-5D48-8909-66ED43A73437}"/>
              </a:ext>
            </a:extLst>
          </p:cNvPr>
          <p:cNvSpPr txBox="1"/>
          <p:nvPr/>
        </p:nvSpPr>
        <p:spPr>
          <a:xfrm>
            <a:off x="3056087" y="9747712"/>
            <a:ext cx="1718858" cy="230832"/>
          </a:xfrm>
          <a:prstGeom prst="rect">
            <a:avLst/>
          </a:prstGeom>
          <a:noFill/>
        </p:spPr>
        <p:txBody>
          <a:bodyPr wrap="square" rtlCol="0">
            <a:spAutoFit/>
          </a:bodyPr>
          <a:lstStyle/>
          <a:p>
            <a:r>
              <a:rPr lang="fr-FR" sz="900" dirty="0">
                <a:solidFill>
                  <a:schemeClr val="bg1"/>
                </a:solidFill>
                <a:latin typeface="Marianne" panose="02000000000000000000" pitchFamily="2" charset="0"/>
                <a:ea typeface="Roboto" pitchFamily="2" charset="0"/>
                <a:cs typeface="Roboto" pitchFamily="2" charset="0"/>
              </a:rPr>
              <a:t>veronique.myr@ac-lille.fr</a:t>
            </a:r>
            <a:endParaRPr lang="fr-FR" sz="500" dirty="0">
              <a:solidFill>
                <a:schemeClr val="bg1"/>
              </a:solidFill>
              <a:latin typeface="Marianne" panose="02000000000000000000" pitchFamily="2" charset="0"/>
              <a:ea typeface="Roboto" pitchFamily="2" charset="0"/>
              <a:cs typeface="Roboto" pitchFamily="2" charset="0"/>
            </a:endParaRPr>
          </a:p>
        </p:txBody>
      </p:sp>
      <p:pic>
        <p:nvPicPr>
          <p:cNvPr id="26" name="Image 25" descr="Une image contenant texte, clipart&#10;&#10;Description générée automatiquement">
            <a:extLst>
              <a:ext uri="{FF2B5EF4-FFF2-40B4-BE49-F238E27FC236}">
                <a16:creationId xmlns:a16="http://schemas.microsoft.com/office/drawing/2014/main" id="{606D96AF-A11E-AE4D-BF7A-4D08420052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4526" y="9801949"/>
            <a:ext cx="148791" cy="145755"/>
          </a:xfrm>
          <a:prstGeom prst="rect">
            <a:avLst/>
          </a:prstGeom>
        </p:spPr>
      </p:pic>
      <p:pic>
        <p:nvPicPr>
          <p:cNvPr id="27" name="Image 26" descr="Une image contenant clipart&#10;&#10;Description générée automatiquement">
            <a:extLst>
              <a:ext uri="{FF2B5EF4-FFF2-40B4-BE49-F238E27FC236}">
                <a16:creationId xmlns:a16="http://schemas.microsoft.com/office/drawing/2014/main" id="{0CD802EB-1E90-6447-A277-0827059B8A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4526" y="10053437"/>
            <a:ext cx="145755" cy="145755"/>
          </a:xfrm>
          <a:prstGeom prst="rect">
            <a:avLst/>
          </a:prstGeom>
        </p:spPr>
      </p:pic>
      <p:sp>
        <p:nvSpPr>
          <p:cNvPr id="29" name="ZoneTexte 28">
            <a:extLst>
              <a:ext uri="{FF2B5EF4-FFF2-40B4-BE49-F238E27FC236}">
                <a16:creationId xmlns:a16="http://schemas.microsoft.com/office/drawing/2014/main" id="{618F5321-FC88-E342-A30A-50F489F147E7}"/>
              </a:ext>
            </a:extLst>
          </p:cNvPr>
          <p:cNvSpPr txBox="1"/>
          <p:nvPr/>
        </p:nvSpPr>
        <p:spPr>
          <a:xfrm>
            <a:off x="3056087" y="10023937"/>
            <a:ext cx="1718861" cy="230832"/>
          </a:xfrm>
          <a:prstGeom prst="rect">
            <a:avLst/>
          </a:prstGeom>
          <a:noFill/>
        </p:spPr>
        <p:txBody>
          <a:bodyPr wrap="square" rtlCol="0">
            <a:spAutoFit/>
          </a:bodyPr>
          <a:lstStyle/>
          <a:p>
            <a:r>
              <a:rPr lang="fr-FR" sz="900" dirty="0">
                <a:solidFill>
                  <a:schemeClr val="bg1"/>
                </a:solidFill>
                <a:latin typeface="Marianne" panose="02000000000000000000" pitchFamily="2" charset="0"/>
                <a:ea typeface="Roboto" pitchFamily="2" charset="0"/>
                <a:cs typeface="Roboto" pitchFamily="2" charset="0"/>
              </a:rPr>
              <a:t>03 21 99 02 22</a:t>
            </a:r>
            <a:endParaRPr lang="fr-FR" sz="500" dirty="0">
              <a:solidFill>
                <a:schemeClr val="bg1"/>
              </a:solidFill>
              <a:latin typeface="Marianne" panose="02000000000000000000" pitchFamily="2" charset="0"/>
              <a:ea typeface="Roboto" pitchFamily="2" charset="0"/>
              <a:cs typeface="Roboto" pitchFamily="2" charset="0"/>
            </a:endParaRPr>
          </a:p>
        </p:txBody>
      </p:sp>
      <p:sp>
        <p:nvSpPr>
          <p:cNvPr id="30" name="ZoneTexte 29">
            <a:extLst>
              <a:ext uri="{FF2B5EF4-FFF2-40B4-BE49-F238E27FC236}">
                <a16:creationId xmlns:a16="http://schemas.microsoft.com/office/drawing/2014/main" id="{EB9AF63F-1550-4B4C-B703-6F1EC2239D41}"/>
              </a:ext>
            </a:extLst>
          </p:cNvPr>
          <p:cNvSpPr txBox="1"/>
          <p:nvPr/>
        </p:nvSpPr>
        <p:spPr>
          <a:xfrm>
            <a:off x="5055118" y="9493090"/>
            <a:ext cx="2008267" cy="276999"/>
          </a:xfrm>
          <a:prstGeom prst="rect">
            <a:avLst/>
          </a:prstGeom>
          <a:noFill/>
        </p:spPr>
        <p:txBody>
          <a:bodyPr wrap="square" rtlCol="0">
            <a:spAutoFit/>
          </a:bodyPr>
          <a:lstStyle/>
          <a:p>
            <a:r>
              <a:rPr lang="fr-FR" sz="1200" b="1" dirty="0">
                <a:solidFill>
                  <a:schemeClr val="bg1"/>
                </a:solidFill>
                <a:latin typeface="Marianne" panose="02000000000000000000" pitchFamily="2" charset="0"/>
                <a:ea typeface="Roboto Lt" panose="02000000000000000000" pitchFamily="2" charset="0"/>
                <a:cs typeface="Roboto" panose="02000000000000000000" pitchFamily="2" charset="0"/>
              </a:rPr>
              <a:t>Céline SCHOONHEERE</a:t>
            </a:r>
          </a:p>
        </p:txBody>
      </p:sp>
      <p:sp>
        <p:nvSpPr>
          <p:cNvPr id="33" name="ZoneTexte 32">
            <a:extLst>
              <a:ext uri="{FF2B5EF4-FFF2-40B4-BE49-F238E27FC236}">
                <a16:creationId xmlns:a16="http://schemas.microsoft.com/office/drawing/2014/main" id="{A5AC56C4-AB6C-B749-910F-9B98E02295F8}"/>
              </a:ext>
            </a:extLst>
          </p:cNvPr>
          <p:cNvSpPr txBox="1"/>
          <p:nvPr/>
        </p:nvSpPr>
        <p:spPr>
          <a:xfrm>
            <a:off x="5296160" y="9747712"/>
            <a:ext cx="1718858" cy="230832"/>
          </a:xfrm>
          <a:prstGeom prst="rect">
            <a:avLst/>
          </a:prstGeom>
          <a:noFill/>
        </p:spPr>
        <p:txBody>
          <a:bodyPr wrap="square" rtlCol="0">
            <a:spAutoFit/>
          </a:bodyPr>
          <a:lstStyle/>
          <a:p>
            <a:r>
              <a:rPr lang="fr-FR" sz="900" dirty="0">
                <a:solidFill>
                  <a:schemeClr val="bg1"/>
                </a:solidFill>
                <a:latin typeface="Marianne" panose="02000000000000000000" pitchFamily="2" charset="0"/>
                <a:ea typeface="Roboto" pitchFamily="2" charset="0"/>
                <a:cs typeface="Roboto" pitchFamily="2" charset="0"/>
              </a:rPr>
              <a:t>celine.schoonheere1@ac-lille.fr</a:t>
            </a:r>
            <a:endParaRPr lang="fr-FR" sz="500" dirty="0">
              <a:solidFill>
                <a:schemeClr val="bg1"/>
              </a:solidFill>
              <a:latin typeface="Marianne" panose="02000000000000000000" pitchFamily="2" charset="0"/>
              <a:ea typeface="Roboto" pitchFamily="2" charset="0"/>
              <a:cs typeface="Roboto" pitchFamily="2" charset="0"/>
            </a:endParaRPr>
          </a:p>
        </p:txBody>
      </p:sp>
      <p:pic>
        <p:nvPicPr>
          <p:cNvPr id="34" name="Image 33" descr="Une image contenant texte, clipart&#10;&#10;Description générée automatiquement">
            <a:extLst>
              <a:ext uri="{FF2B5EF4-FFF2-40B4-BE49-F238E27FC236}">
                <a16:creationId xmlns:a16="http://schemas.microsoft.com/office/drawing/2014/main" id="{1E9EEC34-9065-4747-8274-FC27A456F6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4599" y="9801949"/>
            <a:ext cx="148791" cy="145755"/>
          </a:xfrm>
          <a:prstGeom prst="rect">
            <a:avLst/>
          </a:prstGeom>
        </p:spPr>
      </p:pic>
      <p:sp>
        <p:nvSpPr>
          <p:cNvPr id="37" name="ZoneTexte 36">
            <a:extLst>
              <a:ext uri="{FF2B5EF4-FFF2-40B4-BE49-F238E27FC236}">
                <a16:creationId xmlns:a16="http://schemas.microsoft.com/office/drawing/2014/main" id="{0900FE7D-F18C-B549-AA8A-9378B346203F}"/>
              </a:ext>
            </a:extLst>
          </p:cNvPr>
          <p:cNvSpPr txBox="1"/>
          <p:nvPr/>
        </p:nvSpPr>
        <p:spPr>
          <a:xfrm>
            <a:off x="5296160" y="10023937"/>
            <a:ext cx="1971332" cy="230832"/>
          </a:xfrm>
          <a:prstGeom prst="rect">
            <a:avLst/>
          </a:prstGeom>
          <a:noFill/>
        </p:spPr>
        <p:txBody>
          <a:bodyPr wrap="square" rtlCol="0">
            <a:spAutoFit/>
          </a:bodyPr>
          <a:lstStyle/>
          <a:p>
            <a:r>
              <a:rPr lang="fr-FR" sz="900" dirty="0">
                <a:solidFill>
                  <a:schemeClr val="bg1"/>
                </a:solidFill>
                <a:latin typeface="Marianne" panose="02000000000000000000" pitchFamily="2" charset="0"/>
                <a:ea typeface="Roboto" pitchFamily="2" charset="0"/>
                <a:cs typeface="Roboto" pitchFamily="2" charset="0"/>
              </a:rPr>
              <a:t>03 21 99 02 22 / 06 4048 67 56</a:t>
            </a:r>
            <a:endParaRPr lang="fr-FR" sz="500" dirty="0">
              <a:solidFill>
                <a:schemeClr val="bg1"/>
              </a:solidFill>
              <a:latin typeface="Marianne" panose="02000000000000000000" pitchFamily="2" charset="0"/>
              <a:ea typeface="Roboto" pitchFamily="2" charset="0"/>
              <a:cs typeface="Roboto" pitchFamily="2" charset="0"/>
            </a:endParaRPr>
          </a:p>
        </p:txBody>
      </p:sp>
      <p:pic>
        <p:nvPicPr>
          <p:cNvPr id="39" name="Image 38" descr="Une image contenant clipart&#10;&#10;Description générée automatiquement">
            <a:extLst>
              <a:ext uri="{FF2B5EF4-FFF2-40B4-BE49-F238E27FC236}">
                <a16:creationId xmlns:a16="http://schemas.microsoft.com/office/drawing/2014/main" id="{35C0D892-B05C-4A4A-BC42-89A1808675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7635" y="10053436"/>
            <a:ext cx="145755" cy="145755"/>
          </a:xfrm>
          <a:prstGeom prst="rect">
            <a:avLst/>
          </a:prstGeom>
        </p:spPr>
      </p:pic>
      <p:sp>
        <p:nvSpPr>
          <p:cNvPr id="40" name="ZoneTexte 39">
            <a:extLst>
              <a:ext uri="{FF2B5EF4-FFF2-40B4-BE49-F238E27FC236}">
                <a16:creationId xmlns:a16="http://schemas.microsoft.com/office/drawing/2014/main" id="{DC60BD32-57BA-9E4D-92B8-1CF28BD655FA}"/>
              </a:ext>
            </a:extLst>
          </p:cNvPr>
          <p:cNvSpPr txBox="1"/>
          <p:nvPr/>
        </p:nvSpPr>
        <p:spPr>
          <a:xfrm>
            <a:off x="849363" y="7653324"/>
            <a:ext cx="3454307" cy="246221"/>
          </a:xfrm>
          <a:prstGeom prst="rect">
            <a:avLst/>
          </a:prstGeom>
          <a:noFill/>
        </p:spPr>
        <p:txBody>
          <a:bodyPr wrap="square" rtlCol="0">
            <a:spAutoFit/>
          </a:bodyPr>
          <a:lstStyle/>
          <a:p>
            <a:pPr algn="l" rtl="0"/>
            <a:r>
              <a:rPr lang="fr-FR" sz="1000" u="none" kern="1200" dirty="0" err="1">
                <a:solidFill>
                  <a:srgbClr val="575756"/>
                </a:solidFill>
                <a:latin typeface="Marianne" panose="02000000000000000000" pitchFamily="2" charset="0"/>
                <a:ea typeface="Roboto Lt" pitchFamily="2" charset="0"/>
              </a:rPr>
              <a:t>Présentiel</a:t>
            </a:r>
            <a:endParaRPr lang="fr-FR" sz="1000" u="none" kern="1200" dirty="0">
              <a:solidFill>
                <a:srgbClr val="575756"/>
              </a:solidFill>
              <a:latin typeface="Marianne" panose="02000000000000000000" pitchFamily="2" charset="0"/>
              <a:ea typeface="Roboto Lt" pitchFamily="2" charset="0"/>
            </a:endParaRPr>
          </a:p>
        </p:txBody>
      </p:sp>
      <p:pic>
        <p:nvPicPr>
          <p:cNvPr id="42" name="Image 41">
            <a:extLst>
              <a:ext uri="{FF2B5EF4-FFF2-40B4-BE49-F238E27FC236}">
                <a16:creationId xmlns:a16="http://schemas.microsoft.com/office/drawing/2014/main" id="{02D43513-6E8A-4A42-AC68-E157867DF63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24997" y="7123425"/>
            <a:ext cx="230120" cy="214779"/>
          </a:xfrm>
          <a:prstGeom prst="rect">
            <a:avLst/>
          </a:prstGeom>
        </p:spPr>
      </p:pic>
      <p:sp>
        <p:nvSpPr>
          <p:cNvPr id="43" name="ZoneTexte 42"/>
          <p:cNvSpPr txBox="1"/>
          <p:nvPr/>
        </p:nvSpPr>
        <p:spPr>
          <a:xfrm>
            <a:off x="898497" y="818984"/>
            <a:ext cx="5995284" cy="1546577"/>
          </a:xfrm>
          <a:prstGeom prst="rect">
            <a:avLst/>
          </a:prstGeom>
          <a:noFill/>
        </p:spPr>
        <p:txBody>
          <a:bodyPr wrap="square" rtlCol="0">
            <a:spAutoFit/>
          </a:bodyPr>
          <a:lstStyle/>
          <a:p>
            <a:r>
              <a:rPr lang="fr-FR" sz="1050" dirty="0">
                <a:latin typeface="Marianne Thin" pitchFamily="50" charset="0"/>
              </a:rPr>
              <a:t>Présentation du cadre règlementaire</a:t>
            </a:r>
          </a:p>
          <a:p>
            <a:r>
              <a:rPr lang="fr-FR" sz="1050" dirty="0">
                <a:latin typeface="Marianne Thin" pitchFamily="50" charset="0"/>
              </a:rPr>
              <a:t>Définition et présentation de la méthodologie HACCP et de sont intérêt.</a:t>
            </a:r>
          </a:p>
          <a:p>
            <a:r>
              <a:rPr lang="fr-FR" sz="1050" dirty="0">
                <a:latin typeface="Marianne Thin" pitchFamily="50" charset="0"/>
              </a:rPr>
              <a:t>Identification des dangers qui menacent  les qualités organoleptiques des aliments (micro biologiques, chimiques, physiques).</a:t>
            </a:r>
          </a:p>
          <a:p>
            <a:r>
              <a:rPr lang="fr-FR" sz="1050" dirty="0">
                <a:latin typeface="Marianne Thin" pitchFamily="50" charset="0"/>
              </a:rPr>
              <a:t>Repérage des facteurs responsables  et multipliant la contamination.</a:t>
            </a:r>
          </a:p>
          <a:p>
            <a:r>
              <a:rPr lang="fr-FR" sz="1050" dirty="0">
                <a:latin typeface="Marianne Thin" pitchFamily="50" charset="0"/>
              </a:rPr>
              <a:t>Présentation des règles de bonnes pratiques et des documents d’autocontrôle.</a:t>
            </a:r>
          </a:p>
          <a:p>
            <a:r>
              <a:rPr lang="fr-FR" sz="1050">
                <a:latin typeface="Marianne Thin" pitchFamily="50" charset="0"/>
              </a:rPr>
              <a:t>Appropriation </a:t>
            </a:r>
            <a:r>
              <a:rPr lang="fr-FR" sz="1050" dirty="0">
                <a:latin typeface="Marianne Thin" pitchFamily="50" charset="0"/>
              </a:rPr>
              <a:t>de la notion de traçabilité et des documents afférents.</a:t>
            </a:r>
          </a:p>
          <a:p>
            <a:r>
              <a:rPr lang="fr-FR" sz="1050" dirty="0">
                <a:latin typeface="Marianne Thin" pitchFamily="50" charset="0"/>
              </a:rPr>
              <a:t>Mise en situation professionnelle sur plateau technique cuisine.</a:t>
            </a:r>
          </a:p>
          <a:p>
            <a:r>
              <a:rPr lang="fr-FR" sz="1050" dirty="0">
                <a:latin typeface="Marianne Thin" pitchFamily="50" charset="0"/>
              </a:rPr>
              <a:t> </a:t>
            </a:r>
          </a:p>
        </p:txBody>
      </p:sp>
    </p:spTree>
    <p:extLst>
      <p:ext uri="{BB962C8B-B14F-4D97-AF65-F5344CB8AC3E}">
        <p14:creationId xmlns:p14="http://schemas.microsoft.com/office/powerpoint/2010/main" val="2245975344"/>
      </p:ext>
    </p:extLst>
  </p:cSld>
  <p:clrMapOvr>
    <a:masterClrMapping/>
  </p:clrMapOvr>
</p:sld>
</file>

<file path=ppt/theme/theme1.xml><?xml version="1.0" encoding="utf-8"?>
<a:theme xmlns:a="http://schemas.openxmlformats.org/drawingml/2006/main" name="PAGE 1">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5107</TotalTime>
  <Words>389</Words>
  <Application>Microsoft Office PowerPoint</Application>
  <PresentationFormat>Personnalisé</PresentationFormat>
  <Paragraphs>48</Paragraphs>
  <Slides>2</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vt:i4>
      </vt:variant>
    </vt:vector>
  </HeadingPairs>
  <TitlesOfParts>
    <vt:vector size="12" baseType="lpstr">
      <vt:lpstr>Arial</vt:lpstr>
      <vt:lpstr>Calibri</vt:lpstr>
      <vt:lpstr>Calibri Light</vt:lpstr>
      <vt:lpstr>Marianne</vt:lpstr>
      <vt:lpstr>Marianne Thin</vt:lpstr>
      <vt:lpstr>Montserrat Light</vt:lpstr>
      <vt:lpstr>Montserrat SemiBold</vt:lpstr>
      <vt:lpstr>Wingdings</vt:lpstr>
      <vt:lpstr>PAGE 1</vt:lpstr>
      <vt:lpstr>PAGE 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ComGreta</dc:creator>
  <cp:lastModifiedBy>Matthieu BOCHENT - AMIE DU BOULONNAIS</cp:lastModifiedBy>
  <cp:revision>145</cp:revision>
  <dcterms:created xsi:type="dcterms:W3CDTF">2020-12-02T09:56:39Z</dcterms:created>
  <dcterms:modified xsi:type="dcterms:W3CDTF">2022-12-22T09:31:07Z</dcterms:modified>
</cp:coreProperties>
</file>